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59" r:id="rId4"/>
    <p:sldId id="262" r:id="rId5"/>
    <p:sldId id="263" r:id="rId6"/>
    <p:sldId id="260" r:id="rId7"/>
    <p:sldId id="261" r:id="rId8"/>
    <p:sldId id="264" r:id="rId9"/>
  </p:sldIdLst>
  <p:sldSz cx="9144000" cy="6858000" type="screen4x3"/>
  <p:notesSz cx="6797675" cy="9926638"/>
  <p:defaultTextStyle>
    <a:defPPr>
      <a:defRPr lang="de-DE"/>
    </a:defPPr>
    <a:lvl1pPr algn="ctr" rtl="0" eaLnBrk="0" fontAlgn="base" hangingPunct="0">
      <a:spcBef>
        <a:spcPct val="0"/>
      </a:spcBef>
      <a:spcAft>
        <a:spcPct val="20000"/>
      </a:spcAft>
      <a:buClr>
        <a:schemeClr val="accent1"/>
      </a:buClr>
      <a:buFont typeface="Arial" charset="0"/>
      <a:defRPr sz="1600" kern="1200">
        <a:solidFill>
          <a:schemeClr val="tx1"/>
        </a:solidFill>
        <a:latin typeface="Arial" charset="0"/>
        <a:ea typeface="+mn-ea"/>
        <a:cs typeface="+mn-cs"/>
      </a:defRPr>
    </a:lvl1pPr>
    <a:lvl2pPr marL="457200" algn="ctr" rtl="0" eaLnBrk="0" fontAlgn="base" hangingPunct="0">
      <a:spcBef>
        <a:spcPct val="0"/>
      </a:spcBef>
      <a:spcAft>
        <a:spcPct val="20000"/>
      </a:spcAft>
      <a:buClr>
        <a:schemeClr val="accent1"/>
      </a:buClr>
      <a:buFont typeface="Arial" charset="0"/>
      <a:defRPr sz="1600" kern="1200">
        <a:solidFill>
          <a:schemeClr val="tx1"/>
        </a:solidFill>
        <a:latin typeface="Arial" charset="0"/>
        <a:ea typeface="+mn-ea"/>
        <a:cs typeface="+mn-cs"/>
      </a:defRPr>
    </a:lvl2pPr>
    <a:lvl3pPr marL="914400" algn="ctr" rtl="0" eaLnBrk="0" fontAlgn="base" hangingPunct="0">
      <a:spcBef>
        <a:spcPct val="0"/>
      </a:spcBef>
      <a:spcAft>
        <a:spcPct val="20000"/>
      </a:spcAft>
      <a:buClr>
        <a:schemeClr val="accent1"/>
      </a:buClr>
      <a:buFont typeface="Arial" charset="0"/>
      <a:defRPr sz="1600" kern="1200">
        <a:solidFill>
          <a:schemeClr val="tx1"/>
        </a:solidFill>
        <a:latin typeface="Arial" charset="0"/>
        <a:ea typeface="+mn-ea"/>
        <a:cs typeface="+mn-cs"/>
      </a:defRPr>
    </a:lvl3pPr>
    <a:lvl4pPr marL="1371600" algn="ctr" rtl="0" eaLnBrk="0" fontAlgn="base" hangingPunct="0">
      <a:spcBef>
        <a:spcPct val="0"/>
      </a:spcBef>
      <a:spcAft>
        <a:spcPct val="20000"/>
      </a:spcAft>
      <a:buClr>
        <a:schemeClr val="accent1"/>
      </a:buClr>
      <a:buFont typeface="Arial" charset="0"/>
      <a:defRPr sz="1600" kern="1200">
        <a:solidFill>
          <a:schemeClr val="tx1"/>
        </a:solidFill>
        <a:latin typeface="Arial" charset="0"/>
        <a:ea typeface="+mn-ea"/>
        <a:cs typeface="+mn-cs"/>
      </a:defRPr>
    </a:lvl4pPr>
    <a:lvl5pPr marL="1828800" algn="ctr" rtl="0" eaLnBrk="0" fontAlgn="base" hangingPunct="0">
      <a:spcBef>
        <a:spcPct val="0"/>
      </a:spcBef>
      <a:spcAft>
        <a:spcPct val="20000"/>
      </a:spcAft>
      <a:buClr>
        <a:schemeClr val="accent1"/>
      </a:buClr>
      <a:buFont typeface="Arial" charset="0"/>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253" userDrawn="1">
          <p15:clr>
            <a:srgbClr val="A4A3A4"/>
          </p15:clr>
        </p15:guide>
        <p15:guide id="2" pos="29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Raun" initials="BR" lastIdx="3" clrIdx="0">
    <p:extLst>
      <p:ext uri="{19B8F6BF-5375-455C-9EA6-DF929625EA0E}">
        <p15:presenceInfo xmlns:p15="http://schemas.microsoft.com/office/powerpoint/2012/main" userId="Barbara.Rau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76CC"/>
    <a:srgbClr val="904A9D"/>
    <a:srgbClr val="EFBB48"/>
    <a:srgbClr val="62BD1D"/>
    <a:srgbClr val="D600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08" autoAdjust="0"/>
  </p:normalViewPr>
  <p:slideViewPr>
    <p:cSldViewPr>
      <p:cViewPr varScale="1">
        <p:scale>
          <a:sx n="86" d="100"/>
          <a:sy n="86" d="100"/>
        </p:scale>
        <p:origin x="811" y="62"/>
      </p:cViewPr>
      <p:guideLst>
        <p:guide orient="horz" pos="1253"/>
        <p:guide pos="295"/>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2946145"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Aft>
                <a:spcPct val="0"/>
              </a:spcAft>
              <a:buClrTx/>
              <a:buFontTx/>
              <a:buNone/>
              <a:defRPr sz="1200"/>
            </a:lvl1pPr>
          </a:lstStyle>
          <a:p>
            <a:endParaRPr lang="de-DE" altLang="en-US"/>
          </a:p>
        </p:txBody>
      </p:sp>
      <p:sp>
        <p:nvSpPr>
          <p:cNvPr id="5123" name="Rectangle 3"/>
          <p:cNvSpPr>
            <a:spLocks noGrp="1" noChangeArrowheads="1"/>
          </p:cNvSpPr>
          <p:nvPr>
            <p:ph type="dt" sz="quarter" idx="1"/>
          </p:nvPr>
        </p:nvSpPr>
        <p:spPr bwMode="auto">
          <a:xfrm>
            <a:off x="3851530" y="0"/>
            <a:ext cx="2946145"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Aft>
                <a:spcPct val="0"/>
              </a:spcAft>
              <a:buClrTx/>
              <a:buFontTx/>
              <a:buNone/>
              <a:defRPr sz="1200"/>
            </a:lvl1pPr>
          </a:lstStyle>
          <a:p>
            <a:fld id="{64F32A6F-65E5-4043-910E-EE690E4E425A}" type="datetime1">
              <a:rPr lang="de-DE" altLang="en-US"/>
              <a:pPr/>
              <a:t>06.02.2018</a:t>
            </a:fld>
            <a:endParaRPr lang="de-DE" altLang="en-US"/>
          </a:p>
        </p:txBody>
      </p:sp>
      <p:sp>
        <p:nvSpPr>
          <p:cNvPr id="5124" name="Rectangle 4"/>
          <p:cNvSpPr>
            <a:spLocks noGrp="1" noChangeArrowheads="1"/>
          </p:cNvSpPr>
          <p:nvPr>
            <p:ph type="ftr" sz="quarter" idx="2"/>
          </p:nvPr>
        </p:nvSpPr>
        <p:spPr bwMode="auto">
          <a:xfrm>
            <a:off x="1" y="9429750"/>
            <a:ext cx="2946145"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Aft>
                <a:spcPct val="0"/>
              </a:spcAft>
              <a:buClrTx/>
              <a:buFontTx/>
              <a:buNone/>
              <a:defRPr sz="1200"/>
            </a:lvl1pPr>
          </a:lstStyle>
          <a:p>
            <a:endParaRPr lang="de-DE" altLang="en-US"/>
          </a:p>
        </p:txBody>
      </p:sp>
      <p:sp>
        <p:nvSpPr>
          <p:cNvPr id="5125" name="Rectangle 5"/>
          <p:cNvSpPr>
            <a:spLocks noGrp="1" noChangeArrowheads="1"/>
          </p:cNvSpPr>
          <p:nvPr>
            <p:ph type="sldNum" sz="quarter" idx="3"/>
          </p:nvPr>
        </p:nvSpPr>
        <p:spPr bwMode="auto">
          <a:xfrm>
            <a:off x="3851530" y="9429750"/>
            <a:ext cx="2946145"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Aft>
                <a:spcPct val="0"/>
              </a:spcAft>
              <a:buClrTx/>
              <a:buFontTx/>
              <a:buNone/>
              <a:defRPr sz="1200"/>
            </a:lvl1pPr>
          </a:lstStyle>
          <a:p>
            <a:fld id="{9840EAE5-0240-4DDA-9FA8-B987571E8CC0}" type="slidenum">
              <a:rPr lang="de-DE" altLang="en-US"/>
              <a:pPr/>
              <a:t>‹Nr.›</a:t>
            </a:fld>
            <a:endParaRPr lang="de-DE" altLang="en-US"/>
          </a:p>
        </p:txBody>
      </p:sp>
    </p:spTree>
    <p:extLst>
      <p:ext uri="{BB962C8B-B14F-4D97-AF65-F5344CB8AC3E}">
        <p14:creationId xmlns:p14="http://schemas.microsoft.com/office/powerpoint/2010/main" val="2709773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6145"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Aft>
                <a:spcPct val="0"/>
              </a:spcAft>
              <a:buClrTx/>
              <a:buFontTx/>
              <a:buNone/>
              <a:defRPr sz="1200"/>
            </a:lvl1pPr>
          </a:lstStyle>
          <a:p>
            <a:endParaRPr lang="de-DE" altLang="en-US"/>
          </a:p>
        </p:txBody>
      </p:sp>
      <p:sp>
        <p:nvSpPr>
          <p:cNvPr id="4099" name="Rectangle 3"/>
          <p:cNvSpPr>
            <a:spLocks noGrp="1" noChangeArrowheads="1"/>
          </p:cNvSpPr>
          <p:nvPr>
            <p:ph type="dt" idx="1"/>
          </p:nvPr>
        </p:nvSpPr>
        <p:spPr bwMode="auto">
          <a:xfrm>
            <a:off x="3851530" y="0"/>
            <a:ext cx="2946145"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Aft>
                <a:spcPct val="0"/>
              </a:spcAft>
              <a:buClrTx/>
              <a:buFontTx/>
              <a:buNone/>
              <a:defRPr sz="1200"/>
            </a:lvl1pPr>
          </a:lstStyle>
          <a:p>
            <a:fld id="{1B0EE243-A599-4DE4-97CC-E52E871CB113}" type="datetime1">
              <a:rPr lang="de-DE" altLang="en-US"/>
              <a:pPr/>
              <a:t>06.02.2018</a:t>
            </a:fld>
            <a:endParaRPr lang="de-DE" altLang="en-US"/>
          </a:p>
        </p:txBody>
      </p:sp>
      <p:sp>
        <p:nvSpPr>
          <p:cNvPr id="4100" name="Rectangle 4"/>
          <p:cNvSpPr>
            <a:spLocks noGrp="1" noRot="1" noChangeAspect="1" noChangeArrowheads="1" noTextEdit="1"/>
          </p:cNvSpPr>
          <p:nvPr>
            <p:ph type="sldImg" idx="2"/>
          </p:nvPr>
        </p:nvSpPr>
        <p:spPr bwMode="auto">
          <a:xfrm>
            <a:off x="915988"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101" name="Rectangle 5"/>
          <p:cNvSpPr>
            <a:spLocks noGrp="1" noChangeArrowheads="1"/>
          </p:cNvSpPr>
          <p:nvPr>
            <p:ph type="body" sz="quarter" idx="3"/>
          </p:nvPr>
        </p:nvSpPr>
        <p:spPr bwMode="gray">
          <a:xfrm>
            <a:off x="615468" y="4714876"/>
            <a:ext cx="5566740" cy="4467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8000" rIns="0" bIns="0" numCol="1" anchor="t" anchorCtr="0" compatLnSpc="1">
            <a:prstTxWarp prst="textNoShape">
              <a:avLst/>
            </a:prstTxWarp>
          </a:bodyPr>
          <a:lstStyle/>
          <a:p>
            <a:pPr lvl="0"/>
            <a:r>
              <a:rPr lang="de-DE" altLang="en-US" smtClean="0"/>
              <a:t>Mastertextformat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p>
        </p:txBody>
      </p:sp>
      <p:sp>
        <p:nvSpPr>
          <p:cNvPr id="4102" name="Rectangle 6"/>
          <p:cNvSpPr>
            <a:spLocks noGrp="1" noChangeArrowheads="1"/>
          </p:cNvSpPr>
          <p:nvPr>
            <p:ph type="ftr" sz="quarter" idx="4"/>
          </p:nvPr>
        </p:nvSpPr>
        <p:spPr bwMode="auto">
          <a:xfrm>
            <a:off x="1" y="9429750"/>
            <a:ext cx="2946145"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Aft>
                <a:spcPct val="0"/>
              </a:spcAft>
              <a:buClrTx/>
              <a:buFontTx/>
              <a:buNone/>
              <a:defRPr sz="1200"/>
            </a:lvl1pPr>
          </a:lstStyle>
          <a:p>
            <a:endParaRPr lang="de-DE" altLang="en-US"/>
          </a:p>
        </p:txBody>
      </p:sp>
      <p:sp>
        <p:nvSpPr>
          <p:cNvPr id="4103" name="Rectangle 7"/>
          <p:cNvSpPr>
            <a:spLocks noGrp="1" noChangeArrowheads="1"/>
          </p:cNvSpPr>
          <p:nvPr>
            <p:ph type="sldNum" sz="quarter" idx="5"/>
          </p:nvPr>
        </p:nvSpPr>
        <p:spPr bwMode="auto">
          <a:xfrm>
            <a:off x="3851530" y="9429750"/>
            <a:ext cx="2946145"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Aft>
                <a:spcPct val="0"/>
              </a:spcAft>
              <a:buClrTx/>
              <a:buFontTx/>
              <a:buNone/>
              <a:defRPr sz="1200"/>
            </a:lvl1pPr>
          </a:lstStyle>
          <a:p>
            <a:fld id="{514233AC-F2F6-4791-9B8B-43289B47DEEA}" type="slidenum">
              <a:rPr lang="de-DE" altLang="en-US"/>
              <a:pPr/>
              <a:t>‹Nr.›</a:t>
            </a:fld>
            <a:endParaRPr lang="de-DE" altLang="en-US"/>
          </a:p>
        </p:txBody>
      </p:sp>
    </p:spTree>
    <p:extLst>
      <p:ext uri="{BB962C8B-B14F-4D97-AF65-F5344CB8AC3E}">
        <p14:creationId xmlns:p14="http://schemas.microsoft.com/office/powerpoint/2010/main" val="609059119"/>
      </p:ext>
    </p:extLst>
  </p:cSld>
  <p:clrMap bg1="lt1" tx1="dk1" bg2="lt2" tx2="dk2" accent1="accent1" accent2="accent2" accent3="accent3" accent4="accent4" accent5="accent5" accent6="accent6" hlink="hlink" folHlink="folHlink"/>
  <p:hf hdr="0" ftr="0"/>
  <p:notesStyle>
    <a:lvl1pPr algn="l" rtl="0" fontAlgn="base">
      <a:spcBef>
        <a:spcPct val="20000"/>
      </a:spcBef>
      <a:spcAft>
        <a:spcPct val="0"/>
      </a:spcAft>
      <a:defRPr sz="1600" kern="1200">
        <a:solidFill>
          <a:schemeClr val="tx1"/>
        </a:solidFill>
        <a:latin typeface="Arial" charset="0"/>
        <a:ea typeface="+mn-ea"/>
        <a:cs typeface="+mn-cs"/>
      </a:defRPr>
    </a:lvl1pPr>
    <a:lvl2pPr marL="762000" indent="-196850" algn="l" rtl="0" fontAlgn="base">
      <a:spcBef>
        <a:spcPct val="20000"/>
      </a:spcBef>
      <a:spcAft>
        <a:spcPct val="0"/>
      </a:spcAft>
      <a:buClr>
        <a:schemeClr val="accent1"/>
      </a:buClr>
      <a:buFont typeface="Arial" charset="0"/>
      <a:buChar char="•"/>
      <a:defRPr sz="1600" kern="1200">
        <a:solidFill>
          <a:schemeClr val="tx1"/>
        </a:solidFill>
        <a:latin typeface="Arial" charset="0"/>
        <a:ea typeface="+mn-ea"/>
        <a:cs typeface="+mn-cs"/>
      </a:defRPr>
    </a:lvl2pPr>
    <a:lvl3pPr marL="1187450" indent="-234950" algn="l" rtl="0" fontAlgn="base">
      <a:spcBef>
        <a:spcPct val="20000"/>
      </a:spcBef>
      <a:spcAft>
        <a:spcPct val="0"/>
      </a:spcAft>
      <a:buClr>
        <a:schemeClr val="accent1"/>
      </a:buClr>
      <a:buFont typeface="Arial" charset="0"/>
      <a:buChar char="•"/>
      <a:defRPr sz="1600" kern="1200">
        <a:solidFill>
          <a:schemeClr val="tx1"/>
        </a:solidFill>
        <a:latin typeface="Arial" charset="0"/>
        <a:ea typeface="+mn-ea"/>
        <a:cs typeface="+mn-cs"/>
      </a:defRPr>
    </a:lvl3pPr>
    <a:lvl4pPr marL="1606550" indent="-228600" algn="l" rtl="0" fontAlgn="base">
      <a:spcBef>
        <a:spcPct val="20000"/>
      </a:spcBef>
      <a:spcAft>
        <a:spcPct val="0"/>
      </a:spcAft>
      <a:buClr>
        <a:schemeClr val="accent1"/>
      </a:buClr>
      <a:buFont typeface="Arial" charset="0"/>
      <a:buChar char="•"/>
      <a:defRPr sz="1600" kern="1200">
        <a:solidFill>
          <a:schemeClr val="tx1"/>
        </a:solidFill>
        <a:latin typeface="Arial" charset="0"/>
        <a:ea typeface="+mn-ea"/>
        <a:cs typeface="+mn-cs"/>
      </a:defRPr>
    </a:lvl4pPr>
    <a:lvl5pPr marL="2057400" indent="-228600" algn="l" rtl="0" fontAlgn="base">
      <a:spcBef>
        <a:spcPct val="20000"/>
      </a:spcBef>
      <a:spcAft>
        <a:spcPct val="0"/>
      </a:spcAft>
      <a:buClr>
        <a:schemeClr val="accent1"/>
      </a:buClr>
      <a:buFont typeface="Arial" charset="0"/>
      <a:buChar char="•"/>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bwMode="gray">
      <p:bgPr>
        <a:solidFill>
          <a:schemeClr val="accent1"/>
        </a:solidFill>
        <a:effectLst/>
      </p:bgPr>
    </p:bg>
    <p:spTree>
      <p:nvGrpSpPr>
        <p:cNvPr id="1" name=""/>
        <p:cNvGrpSpPr/>
        <p:nvPr/>
      </p:nvGrpSpPr>
      <p:grpSpPr>
        <a:xfrm>
          <a:off x="0" y="0"/>
          <a:ext cx="0" cy="0"/>
          <a:chOff x="0" y="0"/>
          <a:chExt cx="0" cy="0"/>
        </a:xfrm>
      </p:grpSpPr>
      <p:grpSp>
        <p:nvGrpSpPr>
          <p:cNvPr id="16415" name="Group 31"/>
          <p:cNvGrpSpPr>
            <a:grpSpLocks/>
          </p:cNvGrpSpPr>
          <p:nvPr/>
        </p:nvGrpSpPr>
        <p:grpSpPr bwMode="auto">
          <a:xfrm>
            <a:off x="0" y="0"/>
            <a:ext cx="9144000" cy="6856413"/>
            <a:chOff x="0" y="0"/>
            <a:chExt cx="5760" cy="4319"/>
          </a:xfrm>
        </p:grpSpPr>
        <p:grpSp>
          <p:nvGrpSpPr>
            <p:cNvPr id="16405" name="Group 21"/>
            <p:cNvGrpSpPr>
              <a:grpSpLocks/>
            </p:cNvGrpSpPr>
            <p:nvPr userDrawn="1"/>
          </p:nvGrpSpPr>
          <p:grpSpPr bwMode="auto">
            <a:xfrm>
              <a:off x="0" y="0"/>
              <a:ext cx="5760" cy="4319"/>
              <a:chOff x="0" y="0"/>
              <a:chExt cx="5760" cy="4319"/>
            </a:xfrm>
          </p:grpSpPr>
          <p:sp>
            <p:nvSpPr>
              <p:cNvPr id="16406" name="Rectangle 22"/>
              <p:cNvSpPr>
                <a:spLocks noChangeArrowheads="1"/>
              </p:cNvSpPr>
              <p:nvPr userDrawn="1"/>
            </p:nvSpPr>
            <p:spPr bwMode="gray">
              <a:xfrm>
                <a:off x="0" y="764"/>
                <a:ext cx="128" cy="3555"/>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407" name="Freeform 23"/>
              <p:cNvSpPr>
                <a:spLocks/>
              </p:cNvSpPr>
              <p:nvPr userDrawn="1"/>
            </p:nvSpPr>
            <p:spPr bwMode="gray">
              <a:xfrm>
                <a:off x="83" y="764"/>
                <a:ext cx="5647" cy="3521"/>
              </a:xfrm>
              <a:custGeom>
                <a:avLst/>
                <a:gdLst>
                  <a:gd name="T0" fmla="*/ 0 w 5647"/>
                  <a:gd name="T1" fmla="*/ 0 h 3521"/>
                  <a:gd name="T2" fmla="*/ 5647 w 5647"/>
                  <a:gd name="T3" fmla="*/ 0 h 3521"/>
                  <a:gd name="T4" fmla="*/ 5647 w 5647"/>
                  <a:gd name="T5" fmla="*/ 92 h 3521"/>
                  <a:gd name="T6" fmla="*/ 238 w 5647"/>
                  <a:gd name="T7" fmla="*/ 91 h 3521"/>
                  <a:gd name="T8" fmla="*/ 45 w 5647"/>
                  <a:gd name="T9" fmla="*/ 279 h 3521"/>
                  <a:gd name="T10" fmla="*/ 45 w 5647"/>
                  <a:gd name="T11" fmla="*/ 3521 h 3521"/>
                  <a:gd name="T12" fmla="*/ 0 w 5647"/>
                  <a:gd name="T13" fmla="*/ 3521 h 3521"/>
                  <a:gd name="T14" fmla="*/ 0 w 5647"/>
                  <a:gd name="T15" fmla="*/ 0 h 35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47" h="3521">
                    <a:moveTo>
                      <a:pt x="0" y="0"/>
                    </a:moveTo>
                    <a:lnTo>
                      <a:pt x="5647" y="0"/>
                    </a:lnTo>
                    <a:lnTo>
                      <a:pt x="5647" y="92"/>
                    </a:lnTo>
                    <a:lnTo>
                      <a:pt x="238" y="91"/>
                    </a:lnTo>
                    <a:cubicBezTo>
                      <a:pt x="115" y="91"/>
                      <a:pt x="43" y="186"/>
                      <a:pt x="45" y="279"/>
                    </a:cubicBezTo>
                    <a:lnTo>
                      <a:pt x="45" y="3521"/>
                    </a:lnTo>
                    <a:lnTo>
                      <a:pt x="0" y="3521"/>
                    </a:lnTo>
                    <a:lnTo>
                      <a:pt x="0" y="0"/>
                    </a:lnTo>
                    <a:close/>
                  </a:path>
                </a:pathLst>
              </a:custGeom>
              <a:solidFill>
                <a:schemeClr val="bg1"/>
              </a:solidFill>
              <a:ln>
                <a:noFill/>
              </a:ln>
              <a:effectLst/>
              <a:extLst>
                <a:ext uri="{91240B29-F687-4f45-9708-019B960494DF}">
                  <a14:hiddenLine xmlns:a14="http://schemas.microsoft.com/office/drawing/2010/main" xmlns="" w="3175" cmpd="sng">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6408" name="Rectangle 24"/>
              <p:cNvSpPr>
                <a:spLocks noChangeArrowheads="1"/>
              </p:cNvSpPr>
              <p:nvPr userDrawn="1"/>
            </p:nvSpPr>
            <p:spPr bwMode="gray">
              <a:xfrm>
                <a:off x="0" y="0"/>
                <a:ext cx="5760" cy="858"/>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pic>
          <p:nvPicPr>
            <p:cNvPr id="16414" name="Picture 30" descr="Logo_Po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3636" y="401"/>
              <a:ext cx="1360" cy="272"/>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6387" name="Rectangle 3"/>
          <p:cNvSpPr>
            <a:spLocks noGrp="1" noChangeArrowheads="1"/>
          </p:cNvSpPr>
          <p:nvPr>
            <p:ph type="ctrTitle"/>
          </p:nvPr>
        </p:nvSpPr>
        <p:spPr>
          <a:xfrm>
            <a:off x="755650" y="1752600"/>
            <a:ext cx="7129463" cy="1143000"/>
          </a:xfrm>
          <a:noFill/>
          <a:extLst>
            <a:ext uri="{909E8E84-426E-40dd-AFC4-6F175D3DCCD1}">
              <a14:hiddenFill xmlns:a14="http://schemas.microsoft.com/office/drawing/2010/main" xmlns="">
                <a:solidFill>
                  <a:schemeClr val="accent1"/>
                </a:solidFill>
              </a14:hiddenFill>
            </a:ext>
          </a:extLst>
        </p:spPr>
        <p:txBody>
          <a:bodyPr tIns="45720" bIns="45720"/>
          <a:lstStyle>
            <a:lvl1pPr>
              <a:defRPr sz="4300"/>
            </a:lvl1pPr>
          </a:lstStyle>
          <a:p>
            <a:pPr lvl="0"/>
            <a:r>
              <a:rPr lang="de-DE" altLang="en-US" noProof="0" smtClean="0"/>
              <a:t>Titelmasterformat durch Klicken bearbeiten</a:t>
            </a:r>
          </a:p>
        </p:txBody>
      </p:sp>
      <p:sp>
        <p:nvSpPr>
          <p:cNvPr id="16388" name="Rectangle 4"/>
          <p:cNvSpPr>
            <a:spLocks noGrp="1" noChangeArrowheads="1"/>
          </p:cNvSpPr>
          <p:nvPr>
            <p:ph type="subTitle" idx="1"/>
          </p:nvPr>
        </p:nvSpPr>
        <p:spPr>
          <a:xfrm>
            <a:off x="755650" y="2971800"/>
            <a:ext cx="7129463" cy="914400"/>
          </a:xfrm>
        </p:spPr>
        <p:txBody>
          <a:bodyPr tIns="45720" bIns="45720"/>
          <a:lstStyle>
            <a:lvl1pPr>
              <a:defRPr sz="3100">
                <a:solidFill>
                  <a:schemeClr val="bg1"/>
                </a:solidFill>
              </a:defRPr>
            </a:lvl1pPr>
          </a:lstStyle>
          <a:p>
            <a:pPr lvl="0"/>
            <a:r>
              <a:rPr lang="de-DE" altLang="en-US" noProof="0" smtClean="0"/>
              <a:t>Formatvorlage des Untertitelmasters durch Klicken bearbeiten</a:t>
            </a:r>
          </a:p>
        </p:txBody>
      </p:sp>
      <p:grpSp>
        <p:nvGrpSpPr>
          <p:cNvPr id="16441" name="Group 57"/>
          <p:cNvGrpSpPr>
            <a:grpSpLocks/>
          </p:cNvGrpSpPr>
          <p:nvPr/>
        </p:nvGrpSpPr>
        <p:grpSpPr bwMode="auto">
          <a:xfrm>
            <a:off x="0" y="1588"/>
            <a:ext cx="9144000" cy="6856412"/>
            <a:chOff x="0" y="0"/>
            <a:chExt cx="5760" cy="4319"/>
          </a:xfrm>
        </p:grpSpPr>
        <p:grpSp>
          <p:nvGrpSpPr>
            <p:cNvPr id="16442" name="Group 58"/>
            <p:cNvGrpSpPr>
              <a:grpSpLocks/>
            </p:cNvGrpSpPr>
            <p:nvPr/>
          </p:nvGrpSpPr>
          <p:grpSpPr bwMode="auto">
            <a:xfrm>
              <a:off x="0" y="0"/>
              <a:ext cx="5760" cy="4319"/>
              <a:chOff x="0" y="0"/>
              <a:chExt cx="5760" cy="4319"/>
            </a:xfrm>
          </p:grpSpPr>
          <p:sp>
            <p:nvSpPr>
              <p:cNvPr id="16443" name="Rectangle 59"/>
              <p:cNvSpPr>
                <a:spLocks noChangeArrowheads="1"/>
              </p:cNvSpPr>
              <p:nvPr/>
            </p:nvSpPr>
            <p:spPr bwMode="gray">
              <a:xfrm>
                <a:off x="0" y="764"/>
                <a:ext cx="128" cy="3555"/>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6444" name="Freeform 60"/>
              <p:cNvSpPr>
                <a:spLocks/>
              </p:cNvSpPr>
              <p:nvPr/>
            </p:nvSpPr>
            <p:spPr bwMode="gray">
              <a:xfrm>
                <a:off x="83" y="764"/>
                <a:ext cx="5647" cy="3521"/>
              </a:xfrm>
              <a:custGeom>
                <a:avLst/>
                <a:gdLst>
                  <a:gd name="T0" fmla="*/ 0 w 5647"/>
                  <a:gd name="T1" fmla="*/ 0 h 3521"/>
                  <a:gd name="T2" fmla="*/ 5647 w 5647"/>
                  <a:gd name="T3" fmla="*/ 0 h 3521"/>
                  <a:gd name="T4" fmla="*/ 5647 w 5647"/>
                  <a:gd name="T5" fmla="*/ 92 h 3521"/>
                  <a:gd name="T6" fmla="*/ 238 w 5647"/>
                  <a:gd name="T7" fmla="*/ 91 h 3521"/>
                  <a:gd name="T8" fmla="*/ 45 w 5647"/>
                  <a:gd name="T9" fmla="*/ 279 h 3521"/>
                  <a:gd name="T10" fmla="*/ 45 w 5647"/>
                  <a:gd name="T11" fmla="*/ 3521 h 3521"/>
                  <a:gd name="T12" fmla="*/ 0 w 5647"/>
                  <a:gd name="T13" fmla="*/ 3521 h 3521"/>
                  <a:gd name="T14" fmla="*/ 0 w 5647"/>
                  <a:gd name="T15" fmla="*/ 0 h 35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47" h="3521">
                    <a:moveTo>
                      <a:pt x="0" y="0"/>
                    </a:moveTo>
                    <a:lnTo>
                      <a:pt x="5647" y="0"/>
                    </a:lnTo>
                    <a:lnTo>
                      <a:pt x="5647" y="92"/>
                    </a:lnTo>
                    <a:lnTo>
                      <a:pt x="238" y="91"/>
                    </a:lnTo>
                    <a:cubicBezTo>
                      <a:pt x="115" y="91"/>
                      <a:pt x="43" y="186"/>
                      <a:pt x="45" y="279"/>
                    </a:cubicBezTo>
                    <a:lnTo>
                      <a:pt x="45" y="3521"/>
                    </a:lnTo>
                    <a:lnTo>
                      <a:pt x="0" y="3521"/>
                    </a:lnTo>
                    <a:lnTo>
                      <a:pt x="0" y="0"/>
                    </a:lnTo>
                    <a:close/>
                  </a:path>
                </a:pathLst>
              </a:custGeom>
              <a:solidFill>
                <a:schemeClr val="bg1"/>
              </a:solidFill>
              <a:ln>
                <a:noFill/>
              </a:ln>
              <a:effectLst/>
              <a:extLst>
                <a:ext uri="{91240B29-F687-4f45-9708-019B960494DF}">
                  <a14:hiddenLine xmlns:a14="http://schemas.microsoft.com/office/drawing/2010/main" xmlns="" w="3175" cmpd="sng">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16445" name="Rectangle 61"/>
              <p:cNvSpPr>
                <a:spLocks noChangeArrowheads="1"/>
              </p:cNvSpPr>
              <p:nvPr/>
            </p:nvSpPr>
            <p:spPr bwMode="gray">
              <a:xfrm>
                <a:off x="0" y="0"/>
                <a:ext cx="5760" cy="858"/>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grpSp>
          <p:nvGrpSpPr>
            <p:cNvPr id="16446" name="Group 62"/>
            <p:cNvGrpSpPr>
              <a:grpSpLocks/>
            </p:cNvGrpSpPr>
            <p:nvPr/>
          </p:nvGrpSpPr>
          <p:grpSpPr bwMode="auto">
            <a:xfrm>
              <a:off x="0" y="2894"/>
              <a:ext cx="5760" cy="1425"/>
              <a:chOff x="0" y="2894"/>
              <a:chExt cx="5760" cy="1425"/>
            </a:xfrm>
          </p:grpSpPr>
          <p:grpSp>
            <p:nvGrpSpPr>
              <p:cNvPr id="16447" name="Group 63"/>
              <p:cNvGrpSpPr>
                <a:grpSpLocks/>
              </p:cNvGrpSpPr>
              <p:nvPr/>
            </p:nvGrpSpPr>
            <p:grpSpPr bwMode="auto">
              <a:xfrm>
                <a:off x="0" y="2894"/>
                <a:ext cx="5760" cy="1425"/>
                <a:chOff x="0" y="1986"/>
                <a:chExt cx="5760" cy="1425"/>
              </a:xfrm>
            </p:grpSpPr>
            <p:sp>
              <p:nvSpPr>
                <p:cNvPr id="16448" name="Freeform 64"/>
                <p:cNvSpPr>
                  <a:spLocks/>
                </p:cNvSpPr>
                <p:nvPr/>
              </p:nvSpPr>
              <p:spPr bwMode="gray">
                <a:xfrm>
                  <a:off x="0" y="2599"/>
                  <a:ext cx="3648" cy="389"/>
                </a:xfrm>
                <a:custGeom>
                  <a:avLst/>
                  <a:gdLst>
                    <a:gd name="T0" fmla="*/ 3625 w 3648"/>
                    <a:gd name="T1" fmla="*/ 138 h 389"/>
                    <a:gd name="T2" fmla="*/ 3513 w 3648"/>
                    <a:gd name="T3" fmla="*/ 28 h 389"/>
                    <a:gd name="T4" fmla="*/ 3503 w 3648"/>
                    <a:gd name="T5" fmla="*/ 17 h 389"/>
                    <a:gd name="T6" fmla="*/ 3491 w 3648"/>
                    <a:gd name="T7" fmla="*/ 10 h 389"/>
                    <a:gd name="T8" fmla="*/ 3463 w 3648"/>
                    <a:gd name="T9" fmla="*/ 0 h 389"/>
                    <a:gd name="T10" fmla="*/ 0 w 3648"/>
                    <a:gd name="T11" fmla="*/ 0 h 389"/>
                    <a:gd name="T12" fmla="*/ 0 w 3648"/>
                    <a:gd name="T13" fmla="*/ 389 h 389"/>
                    <a:gd name="T14" fmla="*/ 3459 w 3648"/>
                    <a:gd name="T15" fmla="*/ 389 h 389"/>
                    <a:gd name="T16" fmla="*/ 3477 w 3648"/>
                    <a:gd name="T17" fmla="*/ 386 h 389"/>
                    <a:gd name="T18" fmla="*/ 3491 w 3648"/>
                    <a:gd name="T19" fmla="*/ 381 h 389"/>
                    <a:gd name="T20" fmla="*/ 3501 w 3648"/>
                    <a:gd name="T21" fmla="*/ 374 h 389"/>
                    <a:gd name="T22" fmla="*/ 3513 w 3648"/>
                    <a:gd name="T23" fmla="*/ 363 h 389"/>
                    <a:gd name="T24" fmla="*/ 3625 w 3648"/>
                    <a:gd name="T25" fmla="*/ 251 h 389"/>
                    <a:gd name="T26" fmla="*/ 3641 w 3648"/>
                    <a:gd name="T27" fmla="*/ 230 h 389"/>
                    <a:gd name="T28" fmla="*/ 3648 w 3648"/>
                    <a:gd name="T29" fmla="*/ 208 h 389"/>
                    <a:gd name="T30" fmla="*/ 3648 w 3648"/>
                    <a:gd name="T31" fmla="*/ 182 h 389"/>
                    <a:gd name="T32" fmla="*/ 3641 w 3648"/>
                    <a:gd name="T33" fmla="*/ 159 h 389"/>
                    <a:gd name="T34" fmla="*/ 3625 w 3648"/>
                    <a:gd name="T35" fmla="*/ 138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48" h="389">
                      <a:moveTo>
                        <a:pt x="3625" y="138"/>
                      </a:moveTo>
                      <a:lnTo>
                        <a:pt x="3513" y="28"/>
                      </a:lnTo>
                      <a:lnTo>
                        <a:pt x="3503" y="17"/>
                      </a:lnTo>
                      <a:lnTo>
                        <a:pt x="3491" y="10"/>
                      </a:lnTo>
                      <a:lnTo>
                        <a:pt x="3463" y="0"/>
                      </a:lnTo>
                      <a:lnTo>
                        <a:pt x="0" y="0"/>
                      </a:lnTo>
                      <a:lnTo>
                        <a:pt x="0" y="389"/>
                      </a:lnTo>
                      <a:lnTo>
                        <a:pt x="3459" y="389"/>
                      </a:lnTo>
                      <a:lnTo>
                        <a:pt x="3477" y="386"/>
                      </a:lnTo>
                      <a:lnTo>
                        <a:pt x="3491" y="381"/>
                      </a:lnTo>
                      <a:lnTo>
                        <a:pt x="3501" y="374"/>
                      </a:lnTo>
                      <a:lnTo>
                        <a:pt x="3513" y="363"/>
                      </a:lnTo>
                      <a:lnTo>
                        <a:pt x="3625" y="251"/>
                      </a:lnTo>
                      <a:lnTo>
                        <a:pt x="3641" y="230"/>
                      </a:lnTo>
                      <a:lnTo>
                        <a:pt x="3648" y="208"/>
                      </a:lnTo>
                      <a:lnTo>
                        <a:pt x="3648" y="182"/>
                      </a:lnTo>
                      <a:lnTo>
                        <a:pt x="3641" y="159"/>
                      </a:lnTo>
                      <a:lnTo>
                        <a:pt x="3625" y="138"/>
                      </a:lnTo>
                      <a:close/>
                    </a:path>
                  </a:pathLst>
                </a:custGeom>
                <a:solidFill>
                  <a:schemeClr val="bg1">
                    <a:alpha val="50000"/>
                  </a:schemeClr>
                </a:solidFill>
                <a:ln>
                  <a:noFill/>
                </a:ln>
                <a:extLst>
                  <a:ext uri="{91240B29-F687-4f45-9708-019B960494DF}">
                    <a14:hiddenLine xmlns:a14="http://schemas.microsoft.com/office/drawing/2010/main" xmlns="" w="0">
                      <a:solidFill>
                        <a:srgbClr val="000000"/>
                      </a:solidFill>
                      <a:prstDash val="solid"/>
                      <a:round/>
                      <a:headEnd/>
                      <a:tailEnd/>
                    </a14:hiddenLine>
                  </a:ext>
                </a:extLst>
              </p:spPr>
              <p:txBody>
                <a:bodyPr/>
                <a:lstStyle/>
                <a:p>
                  <a:endParaRPr lang="en-US"/>
                </a:p>
              </p:txBody>
            </p:sp>
            <p:sp>
              <p:nvSpPr>
                <p:cNvPr id="16449" name="Freeform 65"/>
                <p:cNvSpPr>
                  <a:spLocks/>
                </p:cNvSpPr>
                <p:nvPr/>
              </p:nvSpPr>
              <p:spPr bwMode="gray">
                <a:xfrm>
                  <a:off x="4946" y="1986"/>
                  <a:ext cx="814" cy="1425"/>
                </a:xfrm>
                <a:custGeom>
                  <a:avLst/>
                  <a:gdLst>
                    <a:gd name="T0" fmla="*/ 814 w 814"/>
                    <a:gd name="T1" fmla="*/ 613 h 1425"/>
                    <a:gd name="T2" fmla="*/ 388 w 814"/>
                    <a:gd name="T3" fmla="*/ 613 h 1425"/>
                    <a:gd name="T4" fmla="*/ 388 w 814"/>
                    <a:gd name="T5" fmla="*/ 96 h 1425"/>
                    <a:gd name="T6" fmla="*/ 383 w 814"/>
                    <a:gd name="T7" fmla="*/ 66 h 1425"/>
                    <a:gd name="T8" fmla="*/ 369 w 814"/>
                    <a:gd name="T9" fmla="*/ 40 h 1425"/>
                    <a:gd name="T10" fmla="*/ 348 w 814"/>
                    <a:gd name="T11" fmla="*/ 19 h 1425"/>
                    <a:gd name="T12" fmla="*/ 322 w 814"/>
                    <a:gd name="T13" fmla="*/ 5 h 1425"/>
                    <a:gd name="T14" fmla="*/ 292 w 814"/>
                    <a:gd name="T15" fmla="*/ 0 h 1425"/>
                    <a:gd name="T16" fmla="*/ 98 w 814"/>
                    <a:gd name="T17" fmla="*/ 0 h 1425"/>
                    <a:gd name="T18" fmla="*/ 67 w 814"/>
                    <a:gd name="T19" fmla="*/ 5 h 1425"/>
                    <a:gd name="T20" fmla="*/ 41 w 814"/>
                    <a:gd name="T21" fmla="*/ 19 h 1425"/>
                    <a:gd name="T22" fmla="*/ 20 w 814"/>
                    <a:gd name="T23" fmla="*/ 40 h 1425"/>
                    <a:gd name="T24" fmla="*/ 6 w 814"/>
                    <a:gd name="T25" fmla="*/ 66 h 1425"/>
                    <a:gd name="T26" fmla="*/ 0 w 814"/>
                    <a:gd name="T27" fmla="*/ 98 h 1425"/>
                    <a:gd name="T28" fmla="*/ 0 w 814"/>
                    <a:gd name="T29" fmla="*/ 545 h 1425"/>
                    <a:gd name="T30" fmla="*/ 184 w 814"/>
                    <a:gd name="T31" fmla="*/ 728 h 1425"/>
                    <a:gd name="T32" fmla="*/ 201 w 814"/>
                    <a:gd name="T33" fmla="*/ 753 h 1425"/>
                    <a:gd name="T34" fmla="*/ 213 w 814"/>
                    <a:gd name="T35" fmla="*/ 781 h 1425"/>
                    <a:gd name="T36" fmla="*/ 217 w 814"/>
                    <a:gd name="T37" fmla="*/ 810 h 1425"/>
                    <a:gd name="T38" fmla="*/ 213 w 814"/>
                    <a:gd name="T39" fmla="*/ 838 h 1425"/>
                    <a:gd name="T40" fmla="*/ 203 w 814"/>
                    <a:gd name="T41" fmla="*/ 866 h 1425"/>
                    <a:gd name="T42" fmla="*/ 184 w 814"/>
                    <a:gd name="T43" fmla="*/ 891 h 1425"/>
                    <a:gd name="T44" fmla="*/ 0 w 814"/>
                    <a:gd name="T45" fmla="*/ 1074 h 1425"/>
                    <a:gd name="T46" fmla="*/ 0 w 814"/>
                    <a:gd name="T47" fmla="*/ 1425 h 1425"/>
                    <a:gd name="T48" fmla="*/ 388 w 814"/>
                    <a:gd name="T49" fmla="*/ 1425 h 1425"/>
                    <a:gd name="T50" fmla="*/ 388 w 814"/>
                    <a:gd name="T51" fmla="*/ 1002 h 1425"/>
                    <a:gd name="T52" fmla="*/ 814 w 814"/>
                    <a:gd name="T53" fmla="*/ 1002 h 1425"/>
                    <a:gd name="T54" fmla="*/ 814 w 814"/>
                    <a:gd name="T55" fmla="*/ 613 h 1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14" h="1425">
                      <a:moveTo>
                        <a:pt x="814" y="613"/>
                      </a:moveTo>
                      <a:lnTo>
                        <a:pt x="388" y="613"/>
                      </a:lnTo>
                      <a:lnTo>
                        <a:pt x="388" y="96"/>
                      </a:lnTo>
                      <a:lnTo>
                        <a:pt x="383" y="66"/>
                      </a:lnTo>
                      <a:lnTo>
                        <a:pt x="369" y="40"/>
                      </a:lnTo>
                      <a:lnTo>
                        <a:pt x="348" y="19"/>
                      </a:lnTo>
                      <a:lnTo>
                        <a:pt x="322" y="5"/>
                      </a:lnTo>
                      <a:lnTo>
                        <a:pt x="292" y="0"/>
                      </a:lnTo>
                      <a:lnTo>
                        <a:pt x="98" y="0"/>
                      </a:lnTo>
                      <a:lnTo>
                        <a:pt x="67" y="5"/>
                      </a:lnTo>
                      <a:lnTo>
                        <a:pt x="41" y="19"/>
                      </a:lnTo>
                      <a:lnTo>
                        <a:pt x="20" y="40"/>
                      </a:lnTo>
                      <a:lnTo>
                        <a:pt x="6" y="66"/>
                      </a:lnTo>
                      <a:lnTo>
                        <a:pt x="0" y="98"/>
                      </a:lnTo>
                      <a:lnTo>
                        <a:pt x="0" y="545"/>
                      </a:lnTo>
                      <a:lnTo>
                        <a:pt x="184" y="728"/>
                      </a:lnTo>
                      <a:lnTo>
                        <a:pt x="201" y="753"/>
                      </a:lnTo>
                      <a:lnTo>
                        <a:pt x="213" y="781"/>
                      </a:lnTo>
                      <a:lnTo>
                        <a:pt x="217" y="810"/>
                      </a:lnTo>
                      <a:lnTo>
                        <a:pt x="213" y="838"/>
                      </a:lnTo>
                      <a:lnTo>
                        <a:pt x="203" y="866"/>
                      </a:lnTo>
                      <a:lnTo>
                        <a:pt x="184" y="891"/>
                      </a:lnTo>
                      <a:lnTo>
                        <a:pt x="0" y="1074"/>
                      </a:lnTo>
                      <a:lnTo>
                        <a:pt x="0" y="1425"/>
                      </a:lnTo>
                      <a:lnTo>
                        <a:pt x="388" y="1425"/>
                      </a:lnTo>
                      <a:lnTo>
                        <a:pt x="388" y="1002"/>
                      </a:lnTo>
                      <a:lnTo>
                        <a:pt x="814" y="1002"/>
                      </a:lnTo>
                      <a:lnTo>
                        <a:pt x="814" y="613"/>
                      </a:lnTo>
                      <a:close/>
                    </a:path>
                  </a:pathLst>
                </a:custGeom>
                <a:solidFill>
                  <a:schemeClr val="bg1">
                    <a:alpha val="50000"/>
                  </a:schemeClr>
                </a:solidFill>
                <a:ln>
                  <a:noFill/>
                </a:ln>
                <a:extLst>
                  <a:ext uri="{91240B29-F687-4f45-9708-019B960494DF}">
                    <a14:hiddenLine xmlns:a14="http://schemas.microsoft.com/office/drawing/2010/main" xmlns="" w="0">
                      <a:solidFill>
                        <a:srgbClr val="000000"/>
                      </a:solidFill>
                      <a:prstDash val="solid"/>
                      <a:round/>
                      <a:headEnd/>
                      <a:tailEnd/>
                    </a14:hiddenLine>
                  </a:ext>
                </a:extLst>
              </p:spPr>
              <p:txBody>
                <a:bodyPr/>
                <a:lstStyle/>
                <a:p>
                  <a:endParaRPr lang="en-US"/>
                </a:p>
              </p:txBody>
            </p:sp>
          </p:grpSp>
          <p:pic>
            <p:nvPicPr>
              <p:cNvPr id="16450" name="Picture 66" descr="Clai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3863" y="3582"/>
                <a:ext cx="804" cy="243"/>
              </a:xfrm>
              <a:prstGeom prst="rect">
                <a:avLst/>
              </a:prstGeom>
              <a:noFill/>
              <a:extLst>
                <a:ext uri="{909E8E84-426E-40dd-AFC4-6F175D3DCCD1}">
                  <a14:hiddenFill xmlns:a14="http://schemas.microsoft.com/office/drawing/2010/main" xmlns="">
                    <a:solidFill>
                      <a:srgbClr val="FFFFFF"/>
                    </a:solidFill>
                  </a14:hiddenFill>
                </a:ext>
              </a:extLst>
            </p:spPr>
          </p:pic>
        </p:grpSp>
        <p:pic>
          <p:nvPicPr>
            <p:cNvPr id="16451" name="Picture 67" descr="Logo_Po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3636" y="401"/>
              <a:ext cx="1360" cy="272"/>
            </a:xfrm>
            <a:prstGeom prst="rect">
              <a:avLst/>
            </a:prstGeom>
            <a:noFill/>
            <a:extLst>
              <a:ext uri="{909E8E84-426E-40dd-AFC4-6F175D3DCCD1}">
                <a14:hiddenFill xmlns:a14="http://schemas.microsoft.com/office/drawing/2010/main" xmlns="">
                  <a:solidFill>
                    <a:srgbClr val="FFFFFF"/>
                  </a:solidFill>
                </a14:hiddenFill>
              </a:ext>
            </a:extLst>
          </p:spPr>
        </p:pic>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extLst>
      <p:ext uri="{BB962C8B-B14F-4D97-AF65-F5344CB8AC3E}">
        <p14:creationId xmlns:p14="http://schemas.microsoft.com/office/powerpoint/2010/main" val="36428701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grpSp>
        <p:nvGrpSpPr>
          <p:cNvPr id="1045" name="Group 21"/>
          <p:cNvGrpSpPr>
            <a:grpSpLocks/>
          </p:cNvGrpSpPr>
          <p:nvPr/>
        </p:nvGrpSpPr>
        <p:grpSpPr bwMode="auto">
          <a:xfrm>
            <a:off x="157163" y="165100"/>
            <a:ext cx="8847137" cy="1204913"/>
            <a:chOff x="99" y="104"/>
            <a:chExt cx="5573" cy="759"/>
          </a:xfrm>
        </p:grpSpPr>
        <p:sp>
          <p:nvSpPr>
            <p:cNvPr id="1041" name="AutoShape 17"/>
            <p:cNvSpPr>
              <a:spLocks noChangeArrowheads="1"/>
            </p:cNvSpPr>
            <p:nvPr userDrawn="1"/>
          </p:nvSpPr>
          <p:spPr bwMode="gray">
            <a:xfrm>
              <a:off x="99" y="104"/>
              <a:ext cx="5573" cy="681"/>
            </a:xfrm>
            <a:prstGeom prst="roundRect">
              <a:avLst>
                <a:gd name="adj" fmla="val 24227"/>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43" name="Rectangle 19"/>
            <p:cNvSpPr>
              <a:spLocks noChangeArrowheads="1"/>
            </p:cNvSpPr>
            <p:nvPr userDrawn="1"/>
          </p:nvSpPr>
          <p:spPr bwMode="gray">
            <a:xfrm>
              <a:off x="99" y="391"/>
              <a:ext cx="5573" cy="472"/>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44" name="Rectangle 20"/>
            <p:cNvSpPr>
              <a:spLocks noChangeArrowheads="1"/>
            </p:cNvSpPr>
            <p:nvPr userDrawn="1"/>
          </p:nvSpPr>
          <p:spPr bwMode="gray">
            <a:xfrm>
              <a:off x="5284" y="104"/>
              <a:ext cx="388" cy="472"/>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pSp>
      <p:sp>
        <p:nvSpPr>
          <p:cNvPr id="1026" name="Rectangle 2"/>
          <p:cNvSpPr>
            <a:spLocks noGrp="1" noChangeArrowheads="1"/>
          </p:cNvSpPr>
          <p:nvPr>
            <p:ph type="title"/>
          </p:nvPr>
        </p:nvSpPr>
        <p:spPr bwMode="gray">
          <a:xfrm>
            <a:off x="468313" y="476250"/>
            <a:ext cx="4637087" cy="576263"/>
          </a:xfrm>
          <a:prstGeom prst="rect">
            <a:avLst/>
          </a:prstGeom>
          <a:solidFill>
            <a:schemeClr val="accent1"/>
          </a:solidFill>
          <a:ln>
            <a:noFill/>
          </a:ln>
          <a:effectLst/>
          <a:extLst>
            <a:ext uri="{91240B29-F687-4f45-9708-019B960494DF}">
              <a14:hiddenLine xmlns:a14="http://schemas.microsoft.com/office/drawing/2010/main" xmlns="" w="9525">
                <a:solidFill>
                  <a:schemeClr val="tx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e-DE" altLang="en-US" smtClean="0"/>
              <a:t>Mastertitelformat bearbeiten</a:t>
            </a:r>
          </a:p>
        </p:txBody>
      </p:sp>
      <p:sp>
        <p:nvSpPr>
          <p:cNvPr id="1027" name="Rectangle 3"/>
          <p:cNvSpPr>
            <a:spLocks noGrp="1" noChangeArrowheads="1"/>
          </p:cNvSpPr>
          <p:nvPr>
            <p:ph type="body" idx="1"/>
          </p:nvPr>
        </p:nvSpPr>
        <p:spPr bwMode="gray">
          <a:xfrm>
            <a:off x="468313" y="1773238"/>
            <a:ext cx="8207375" cy="45354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8000" rIns="0" bIns="0" numCol="1" anchor="t" anchorCtr="0" compatLnSpc="1">
            <a:prstTxWarp prst="textNoShape">
              <a:avLst/>
            </a:prstTxWarp>
          </a:bodyPr>
          <a:lstStyle/>
          <a:p>
            <a:pPr lvl="0"/>
            <a:r>
              <a:rPr lang="de-DE" altLang="en-US" smtClean="0"/>
              <a:t>Mastertextformat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p>
        </p:txBody>
      </p:sp>
      <p:sp>
        <p:nvSpPr>
          <p:cNvPr id="1034" name="Rectangle 10"/>
          <p:cNvSpPr>
            <a:spLocks noChangeArrowheads="1"/>
          </p:cNvSpPr>
          <p:nvPr/>
        </p:nvSpPr>
        <p:spPr bwMode="gray">
          <a:xfrm>
            <a:off x="468313" y="6556375"/>
            <a:ext cx="8207375" cy="301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rIns="0"/>
          <a:lstStyle/>
          <a:p>
            <a:pPr algn="l">
              <a:spcAft>
                <a:spcPct val="0"/>
              </a:spcAft>
              <a:buClrTx/>
              <a:buFontTx/>
              <a:buNone/>
            </a:pPr>
            <a:r>
              <a:rPr lang="de-DE" altLang="en-US" sz="700" dirty="0" smtClean="0">
                <a:solidFill>
                  <a:schemeClr val="accent1"/>
                </a:solidFill>
              </a:rPr>
              <a:t>Seite </a:t>
            </a:r>
            <a:fld id="{EAB57B68-78BE-4C36-9256-866649C469E8}" type="slidenum">
              <a:rPr lang="de-DE" altLang="en-US" sz="700">
                <a:solidFill>
                  <a:schemeClr val="accent1"/>
                </a:solidFill>
              </a:rPr>
              <a:pPr algn="l">
                <a:spcAft>
                  <a:spcPct val="0"/>
                </a:spcAft>
                <a:buClrTx/>
                <a:buFontTx/>
                <a:buNone/>
              </a:pPr>
              <a:t>‹Nr.›</a:t>
            </a:fld>
            <a:endParaRPr lang="de-DE" altLang="en-US" sz="700" dirty="0">
              <a:solidFill>
                <a:schemeClr val="accent1"/>
              </a:solidFill>
            </a:endParaRPr>
          </a:p>
        </p:txBody>
      </p:sp>
      <p:pic>
        <p:nvPicPr>
          <p:cNvPr id="5" name="Bild 4" descr="AIR_LIQUIDE_HEALTHCARE_PMS_C_neu.eps"/>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19536" y="6485149"/>
            <a:ext cx="1080000" cy="273803"/>
          </a:xfrm>
          <a:prstGeom prst="rect">
            <a:avLst/>
          </a:prstGeom>
        </p:spPr>
      </p:pic>
      <p:pic>
        <p:nvPicPr>
          <p:cNvPr id="7" name="Bild 6" descr="schuelke.psd"/>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868144" y="692696"/>
            <a:ext cx="1956096" cy="31125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rtl="0" eaLnBrk="1" fontAlgn="base" hangingPunct="1">
        <a:spcBef>
          <a:spcPct val="0"/>
        </a:spcBef>
        <a:spcAft>
          <a:spcPct val="0"/>
        </a:spcAft>
        <a:defRPr sz="2000" b="1">
          <a:solidFill>
            <a:schemeClr val="bg1"/>
          </a:solidFill>
          <a:latin typeface="+mj-lt"/>
          <a:ea typeface="+mj-ea"/>
          <a:cs typeface="+mj-cs"/>
        </a:defRPr>
      </a:lvl1pPr>
      <a:lvl2pPr algn="l" rtl="0" eaLnBrk="1" fontAlgn="base" hangingPunct="1">
        <a:spcBef>
          <a:spcPct val="0"/>
        </a:spcBef>
        <a:spcAft>
          <a:spcPct val="0"/>
        </a:spcAft>
        <a:defRPr sz="2000" b="1">
          <a:solidFill>
            <a:schemeClr val="bg1"/>
          </a:solidFill>
          <a:latin typeface="Arial" charset="0"/>
        </a:defRPr>
      </a:lvl2pPr>
      <a:lvl3pPr algn="l" rtl="0" eaLnBrk="1" fontAlgn="base" hangingPunct="1">
        <a:spcBef>
          <a:spcPct val="0"/>
        </a:spcBef>
        <a:spcAft>
          <a:spcPct val="0"/>
        </a:spcAft>
        <a:defRPr sz="2000" b="1">
          <a:solidFill>
            <a:schemeClr val="bg1"/>
          </a:solidFill>
          <a:latin typeface="Arial" charset="0"/>
        </a:defRPr>
      </a:lvl3pPr>
      <a:lvl4pPr algn="l" rtl="0" eaLnBrk="1" fontAlgn="base" hangingPunct="1">
        <a:spcBef>
          <a:spcPct val="0"/>
        </a:spcBef>
        <a:spcAft>
          <a:spcPct val="0"/>
        </a:spcAft>
        <a:defRPr sz="2000" b="1">
          <a:solidFill>
            <a:schemeClr val="bg1"/>
          </a:solidFill>
          <a:latin typeface="Arial" charset="0"/>
        </a:defRPr>
      </a:lvl4pPr>
      <a:lvl5pPr algn="l" rtl="0" eaLnBrk="1" fontAlgn="base" hangingPunct="1">
        <a:spcBef>
          <a:spcPct val="0"/>
        </a:spcBef>
        <a:spcAft>
          <a:spcPct val="0"/>
        </a:spcAft>
        <a:defRPr sz="2000" b="1">
          <a:solidFill>
            <a:schemeClr val="bg1"/>
          </a:solidFill>
          <a:latin typeface="Arial" charset="0"/>
        </a:defRPr>
      </a:lvl5pPr>
      <a:lvl6pPr marL="457200" algn="l" rtl="0" eaLnBrk="1" fontAlgn="base" hangingPunct="1">
        <a:spcBef>
          <a:spcPct val="0"/>
        </a:spcBef>
        <a:spcAft>
          <a:spcPct val="0"/>
        </a:spcAft>
        <a:defRPr sz="2000" b="1">
          <a:solidFill>
            <a:schemeClr val="bg1"/>
          </a:solidFill>
          <a:latin typeface="Arial" charset="0"/>
        </a:defRPr>
      </a:lvl6pPr>
      <a:lvl7pPr marL="914400" algn="l" rtl="0" eaLnBrk="1" fontAlgn="base" hangingPunct="1">
        <a:spcBef>
          <a:spcPct val="0"/>
        </a:spcBef>
        <a:spcAft>
          <a:spcPct val="0"/>
        </a:spcAft>
        <a:defRPr sz="2000" b="1">
          <a:solidFill>
            <a:schemeClr val="bg1"/>
          </a:solidFill>
          <a:latin typeface="Arial" charset="0"/>
        </a:defRPr>
      </a:lvl7pPr>
      <a:lvl8pPr marL="1371600" algn="l" rtl="0" eaLnBrk="1" fontAlgn="base" hangingPunct="1">
        <a:spcBef>
          <a:spcPct val="0"/>
        </a:spcBef>
        <a:spcAft>
          <a:spcPct val="0"/>
        </a:spcAft>
        <a:defRPr sz="2000" b="1">
          <a:solidFill>
            <a:schemeClr val="bg1"/>
          </a:solidFill>
          <a:latin typeface="Arial" charset="0"/>
        </a:defRPr>
      </a:lvl8pPr>
      <a:lvl9pPr marL="1828800" algn="l" rtl="0" eaLnBrk="1" fontAlgn="base" hangingPunct="1">
        <a:spcBef>
          <a:spcPct val="0"/>
        </a:spcBef>
        <a:spcAft>
          <a:spcPct val="0"/>
        </a:spcAft>
        <a:defRPr sz="2000" b="1">
          <a:solidFill>
            <a:schemeClr val="bg1"/>
          </a:solidFill>
          <a:latin typeface="Arial" charset="0"/>
        </a:defRPr>
      </a:lvl9pPr>
    </p:titleStyle>
    <p:bodyStyle>
      <a:lvl1pPr algn="l" rtl="0" eaLnBrk="1" fontAlgn="base" hangingPunct="1">
        <a:spcBef>
          <a:spcPct val="20000"/>
        </a:spcBef>
        <a:spcAft>
          <a:spcPct val="0"/>
        </a:spcAft>
        <a:defRPr sz="2000">
          <a:solidFill>
            <a:schemeClr val="tx1"/>
          </a:solidFill>
          <a:latin typeface="+mn-lt"/>
          <a:ea typeface="+mn-ea"/>
          <a:cs typeface="+mn-cs"/>
        </a:defRPr>
      </a:lvl1pPr>
      <a:lvl2pPr marL="762000" indent="-196850" algn="l" rtl="0" eaLnBrk="1" fontAlgn="base" hangingPunct="1">
        <a:spcBef>
          <a:spcPct val="20000"/>
        </a:spcBef>
        <a:spcAft>
          <a:spcPct val="0"/>
        </a:spcAft>
        <a:buClr>
          <a:schemeClr val="accent1"/>
        </a:buClr>
        <a:buFont typeface="Arial" charset="0"/>
        <a:buChar char="•"/>
        <a:defRPr sz="2000">
          <a:solidFill>
            <a:schemeClr val="tx1"/>
          </a:solidFill>
          <a:latin typeface="+mn-lt"/>
        </a:defRPr>
      </a:lvl2pPr>
      <a:lvl3pPr marL="1187450" indent="-234950" algn="l" rtl="0" eaLnBrk="1" fontAlgn="base" hangingPunct="1">
        <a:spcBef>
          <a:spcPct val="20000"/>
        </a:spcBef>
        <a:spcAft>
          <a:spcPct val="0"/>
        </a:spcAft>
        <a:buClr>
          <a:schemeClr val="accent1"/>
        </a:buClr>
        <a:buFont typeface="Arial" charset="0"/>
        <a:buChar char="•"/>
        <a:defRPr sz="2000">
          <a:solidFill>
            <a:schemeClr val="tx1"/>
          </a:solidFill>
          <a:latin typeface="+mn-lt"/>
        </a:defRPr>
      </a:lvl3pPr>
      <a:lvl4pPr marL="160655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215" userDrawn="1">
          <p15:clr>
            <a:srgbClr val="F26B43"/>
          </p15:clr>
        </p15:guide>
        <p15:guide id="2" pos="567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youtube.com/watch?v=7vXE7AtoByY&amp;feature=youtu.b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3600" dirty="0" smtClean="0"/>
              <a:t>Wundreinigung und Antisepsis</a:t>
            </a:r>
            <a:endParaRPr lang="de-DE" sz="3600" dirty="0"/>
          </a:p>
        </p:txBody>
      </p:sp>
      <p:sp>
        <p:nvSpPr>
          <p:cNvPr id="3" name="Untertitel 2"/>
          <p:cNvSpPr>
            <a:spLocks noGrp="1"/>
          </p:cNvSpPr>
          <p:nvPr>
            <p:ph type="subTitle" idx="1"/>
          </p:nvPr>
        </p:nvSpPr>
        <p:spPr/>
        <p:txBody>
          <a:bodyPr/>
          <a:lstStyle/>
          <a:p>
            <a:r>
              <a:rPr lang="de-DE" dirty="0" smtClean="0"/>
              <a:t>Was ist der Unterschied?</a:t>
            </a:r>
            <a:endParaRPr lang="de-DE" dirty="0"/>
          </a:p>
        </p:txBody>
      </p:sp>
    </p:spTree>
    <p:extLst>
      <p:ext uri="{BB962C8B-B14F-4D97-AF65-F5344CB8AC3E}">
        <p14:creationId xmlns:p14="http://schemas.microsoft.com/office/powerpoint/2010/main" val="2917799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Wundreinigung vs. Antisepsis</a:t>
            </a:r>
            <a:endParaRPr lang="de-DE" dirty="0"/>
          </a:p>
        </p:txBody>
      </p:sp>
      <p:pic>
        <p:nvPicPr>
          <p:cNvPr id="4" name="Grafik 3"/>
          <p:cNvPicPr>
            <a:picLocks noChangeAspect="1"/>
          </p:cNvPicPr>
          <p:nvPr/>
        </p:nvPicPr>
        <p:blipFill rotWithShape="1">
          <a:blip r:embed="rId2"/>
          <a:srcRect l="2284" t="10831" r="44031" b="1378"/>
          <a:stretch/>
        </p:blipFill>
        <p:spPr>
          <a:xfrm>
            <a:off x="1115616" y="3501008"/>
            <a:ext cx="2909144" cy="3094009"/>
          </a:xfrm>
          <a:prstGeom prst="rect">
            <a:avLst/>
          </a:prstGeom>
        </p:spPr>
      </p:pic>
      <p:pic>
        <p:nvPicPr>
          <p:cNvPr id="5" name="Grafik 4"/>
          <p:cNvPicPr>
            <a:picLocks noChangeAspect="1"/>
          </p:cNvPicPr>
          <p:nvPr/>
        </p:nvPicPr>
        <p:blipFill rotWithShape="1">
          <a:blip r:embed="rId2"/>
          <a:srcRect l="56213" t="10831" r="-1" b="1378"/>
          <a:stretch/>
        </p:blipFill>
        <p:spPr>
          <a:xfrm>
            <a:off x="5436096" y="3861048"/>
            <a:ext cx="1914398" cy="2496260"/>
          </a:xfrm>
          <a:prstGeom prst="rect">
            <a:avLst/>
          </a:prstGeom>
        </p:spPr>
      </p:pic>
      <p:sp>
        <p:nvSpPr>
          <p:cNvPr id="6" name="Textfeld 5"/>
          <p:cNvSpPr txBox="1"/>
          <p:nvPr/>
        </p:nvSpPr>
        <p:spPr>
          <a:xfrm>
            <a:off x="1187624" y="1989138"/>
            <a:ext cx="6985545" cy="1421928"/>
          </a:xfrm>
          <a:prstGeom prst="rect">
            <a:avLst/>
          </a:prstGeom>
          <a:noFill/>
        </p:spPr>
        <p:txBody>
          <a:bodyPr wrap="square" rtlCol="0">
            <a:spAutoFit/>
          </a:bodyPr>
          <a:lstStyle/>
          <a:p>
            <a:pPr>
              <a:buClrTx/>
            </a:pPr>
            <a:r>
              <a:rPr lang="de-DE" dirty="0" smtClean="0"/>
              <a:t>Wundreinigung und Antisepsis sind wichtige Bausteine des modernen Wundmanagements. Sachgerecht angewendet können sie maßgeblich zum Heilungsprozess beitragen. Auf den nachfolgenden Seiten möchten wir Ihnen die Unterschiede und Besonderheiten erläutern.</a:t>
            </a:r>
            <a:endParaRPr lang="de-DE" dirty="0"/>
          </a:p>
          <a:p>
            <a:endParaRPr lang="de-DE" dirty="0" smtClean="0"/>
          </a:p>
        </p:txBody>
      </p:sp>
    </p:spTree>
    <p:extLst>
      <p:ext uri="{BB962C8B-B14F-4D97-AF65-F5344CB8AC3E}">
        <p14:creationId xmlns:p14="http://schemas.microsoft.com/office/powerpoint/2010/main" val="4253122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Begriffsklärung</a:t>
            </a:r>
            <a:endParaRPr lang="de-DE"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561719304"/>
              </p:ext>
            </p:extLst>
          </p:nvPr>
        </p:nvGraphicFramePr>
        <p:xfrm>
          <a:off x="1259631" y="1667855"/>
          <a:ext cx="6624738" cy="4463597"/>
        </p:xfrm>
        <a:graphic>
          <a:graphicData uri="http://schemas.openxmlformats.org/drawingml/2006/table">
            <a:tbl>
              <a:tblPr firstRow="1" bandRow="1">
                <a:tableStyleId>{5C22544A-7EE6-4342-B048-85BDC9FD1C3A}</a:tableStyleId>
              </a:tblPr>
              <a:tblGrid>
                <a:gridCol w="3312369"/>
                <a:gridCol w="3312369"/>
              </a:tblGrid>
              <a:tr h="248977">
                <a:tc>
                  <a:txBody>
                    <a:bodyPr/>
                    <a:lstStyle/>
                    <a:p>
                      <a:pPr algn="l"/>
                      <a:r>
                        <a:rPr lang="de-DE" dirty="0" smtClean="0"/>
                        <a:t>   Wundreinigung</a:t>
                      </a:r>
                      <a:endParaRPr lang="de-DE" dirty="0"/>
                    </a:p>
                  </a:txBody>
                  <a:tcPr/>
                </a:tc>
                <a:tc>
                  <a:txBody>
                    <a:bodyPr/>
                    <a:lstStyle/>
                    <a:p>
                      <a:pPr algn="l"/>
                      <a:r>
                        <a:rPr lang="de-DE" dirty="0" smtClean="0"/>
                        <a:t>   Antisepsis</a:t>
                      </a:r>
                      <a:endParaRPr lang="de-DE" dirty="0"/>
                    </a:p>
                  </a:txBody>
                  <a:tcPr/>
                </a:tc>
              </a:tr>
              <a:tr h="4097837">
                <a:tc>
                  <a:txBody>
                    <a:bodyPr/>
                    <a:lstStyle/>
                    <a:p>
                      <a:pPr marL="285750" indent="-285750">
                        <a:buFont typeface="Arial" panose="020B0604020202020204" pitchFamily="34" charset="0"/>
                        <a:buChar char="•"/>
                      </a:pPr>
                      <a:endParaRPr lang="de-DE" sz="1400" dirty="0" smtClean="0"/>
                    </a:p>
                    <a:p>
                      <a:pPr marL="285750" indent="-285750">
                        <a:buFont typeface="Arial" panose="020B0604020202020204" pitchFamily="34" charset="0"/>
                        <a:buChar char="•"/>
                      </a:pPr>
                      <a:r>
                        <a:rPr lang="de-DE" sz="1400" dirty="0" smtClean="0"/>
                        <a:t>dient zusammen mit dem</a:t>
                      </a:r>
                      <a:r>
                        <a:rPr lang="de-DE" sz="1400" baseline="0" dirty="0" smtClean="0"/>
                        <a:t> </a:t>
                      </a:r>
                      <a:r>
                        <a:rPr lang="de-DE" sz="1400" baseline="0" dirty="0" err="1" smtClean="0"/>
                        <a:t>Débridement</a:t>
                      </a:r>
                      <a:r>
                        <a:rPr lang="de-DE" sz="1400" baseline="0" dirty="0" smtClean="0"/>
                        <a:t> </a:t>
                      </a:r>
                      <a:r>
                        <a:rPr lang="de-DE" sz="1400" dirty="0" smtClean="0"/>
                        <a:t>der Wundreinigung und der Vorbereitung für eine ordnungsgemäße Beurteilung und Versorgung der Wunde</a:t>
                      </a:r>
                    </a:p>
                    <a:p>
                      <a:pPr marL="285750" indent="-285750">
                        <a:buFont typeface="Arial" panose="020B0604020202020204" pitchFamily="34" charset="0"/>
                        <a:buChar char="•"/>
                      </a:pPr>
                      <a:r>
                        <a:rPr lang="de-DE" sz="1400" dirty="0" smtClean="0"/>
                        <a:t>kann bis zum vollständigen Wundschluss durchgeführt werden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dirty="0" smtClean="0"/>
                        <a:t>wird im Rahmen des Verbandwechsels durchgeführt</a:t>
                      </a:r>
                    </a:p>
                    <a:p>
                      <a:pPr marL="285750" indent="-285750">
                        <a:buFont typeface="Arial" panose="020B0604020202020204" pitchFamily="34" charset="0"/>
                        <a:buChar char="•"/>
                      </a:pPr>
                      <a:r>
                        <a:rPr lang="de-DE" sz="1400" dirty="0" smtClean="0"/>
                        <a:t>Produkte: physiologische / isotonische Lösungen (z.B. 0,9% NaCl-Lösung, Ringer-Lösung, </a:t>
                      </a:r>
                      <a:r>
                        <a:rPr lang="de-DE" sz="1400" dirty="0" err="1" smtClean="0"/>
                        <a:t>octenilin</a:t>
                      </a:r>
                      <a:r>
                        <a:rPr lang="de-DE" sz="1400" dirty="0" smtClean="0"/>
                        <a:t>, </a:t>
                      </a:r>
                      <a:r>
                        <a:rPr lang="de-DE" sz="1400" dirty="0" err="1" smtClean="0"/>
                        <a:t>Prontosan</a:t>
                      </a:r>
                      <a:r>
                        <a:rPr lang="de-DE" sz="1400" dirty="0" smtClean="0"/>
                        <a:t>)</a:t>
                      </a:r>
                    </a:p>
                  </a:txBody>
                  <a:tcPr>
                    <a:solidFill>
                      <a:schemeClr val="bg2">
                        <a:lumMod val="20000"/>
                        <a:lumOff val="80000"/>
                      </a:schemeClr>
                    </a:solidFill>
                  </a:tcPr>
                </a:tc>
                <a:tc>
                  <a:txBody>
                    <a:bodyPr/>
                    <a:lstStyle/>
                    <a:p>
                      <a:pPr marL="285750" indent="-285750">
                        <a:buFont typeface="Arial" panose="020B0604020202020204" pitchFamily="34" charset="0"/>
                        <a:buChar char="•"/>
                      </a:pPr>
                      <a:endParaRPr lang="de-DE" sz="1400" dirty="0" smtClean="0"/>
                    </a:p>
                    <a:p>
                      <a:pPr marL="285750" indent="-285750">
                        <a:buFont typeface="Arial" panose="020B0604020202020204" pitchFamily="34" charset="0"/>
                        <a:buChar char="•"/>
                      </a:pPr>
                      <a:r>
                        <a:rPr lang="de-DE" sz="1400" dirty="0" smtClean="0"/>
                        <a:t>dient der Abtötung von Krankheitserregern und</a:t>
                      </a:r>
                      <a:r>
                        <a:rPr lang="de-DE" sz="1400" baseline="0" dirty="0" smtClean="0"/>
                        <a:t> der</a:t>
                      </a:r>
                      <a:r>
                        <a:rPr lang="de-DE" sz="1400" dirty="0" smtClean="0"/>
                        <a:t> lokalen Therapie bei kritisch kolonisierten oder infizierten Wunden sowie der Prophylaxe bei infektions-gefährdeten Wunden</a:t>
                      </a:r>
                    </a:p>
                    <a:p>
                      <a:pPr marL="285750" indent="-285750">
                        <a:buFont typeface="Arial" panose="020B0604020202020204" pitchFamily="34" charset="0"/>
                        <a:buChar char="•"/>
                      </a:pPr>
                      <a:r>
                        <a:rPr lang="de-DE" sz="1400" dirty="0" smtClean="0"/>
                        <a:t>zeitlich begrenzt; Faustregel: wenn nach 14 Tagen keine Besserung eintritt, ist die Therapie anzupassen</a:t>
                      </a:r>
                    </a:p>
                    <a:p>
                      <a:pPr marL="285750" indent="-285750">
                        <a:buFont typeface="Arial" panose="020B0604020202020204" pitchFamily="34" charset="0"/>
                        <a:buChar char="•"/>
                      </a:pPr>
                      <a:r>
                        <a:rPr lang="de-DE" sz="1400" dirty="0" smtClean="0"/>
                        <a:t>Produkte: hochpotente Arzneimittel auf Basis von </a:t>
                      </a:r>
                      <a:r>
                        <a:rPr lang="de-DE" sz="1400" dirty="0" err="1" smtClean="0"/>
                        <a:t>Octenidin</a:t>
                      </a:r>
                      <a:r>
                        <a:rPr lang="de-DE" sz="1400" dirty="0" smtClean="0"/>
                        <a:t> (</a:t>
                      </a:r>
                      <a:r>
                        <a:rPr lang="de-DE" sz="1400" dirty="0" err="1" smtClean="0"/>
                        <a:t>octenisept</a:t>
                      </a:r>
                      <a:r>
                        <a:rPr lang="de-DE" sz="1400" dirty="0" smtClean="0"/>
                        <a:t>) und </a:t>
                      </a:r>
                      <a:r>
                        <a:rPr lang="de-DE" sz="1400" dirty="0" err="1" smtClean="0"/>
                        <a:t>Polihexanid</a:t>
                      </a:r>
                      <a:r>
                        <a:rPr lang="de-DE" sz="1400" dirty="0" smtClean="0"/>
                        <a:t> (</a:t>
                      </a:r>
                      <a:r>
                        <a:rPr lang="de-DE" sz="1400" dirty="0" err="1" smtClean="0"/>
                        <a:t>Serasept</a:t>
                      </a:r>
                      <a:r>
                        <a:rPr lang="de-DE" sz="1400" dirty="0" smtClean="0"/>
                        <a:t>)</a:t>
                      </a:r>
                    </a:p>
                  </a:txBody>
                  <a:tcPr>
                    <a:solidFill>
                      <a:schemeClr val="bg2">
                        <a:lumMod val="20000"/>
                        <a:lumOff val="80000"/>
                      </a:schemeClr>
                    </a:solidFill>
                  </a:tcPr>
                </a:tc>
              </a:tr>
            </a:tbl>
          </a:graphicData>
        </a:graphic>
      </p:graphicFrame>
      <p:pic>
        <p:nvPicPr>
          <p:cNvPr id="4" name="Grafik 3"/>
          <p:cNvPicPr>
            <a:picLocks noChangeAspect="1"/>
          </p:cNvPicPr>
          <p:nvPr/>
        </p:nvPicPr>
        <p:blipFill rotWithShape="1">
          <a:blip r:embed="rId2"/>
          <a:srcRect l="16168" r="19160"/>
          <a:stretch/>
        </p:blipFill>
        <p:spPr>
          <a:xfrm>
            <a:off x="8082136" y="1674118"/>
            <a:ext cx="864096" cy="1250826"/>
          </a:xfrm>
          <a:prstGeom prst="rect">
            <a:avLst/>
          </a:prstGeom>
        </p:spPr>
      </p:pic>
      <p:pic>
        <p:nvPicPr>
          <p:cNvPr id="8" name="Grafik 7"/>
          <p:cNvPicPr>
            <a:picLocks noChangeAspect="1"/>
          </p:cNvPicPr>
          <p:nvPr/>
        </p:nvPicPr>
        <p:blipFill>
          <a:blip r:embed="rId3"/>
          <a:stretch>
            <a:fillRect/>
          </a:stretch>
        </p:blipFill>
        <p:spPr>
          <a:xfrm>
            <a:off x="269775" y="1667855"/>
            <a:ext cx="792088" cy="1329097"/>
          </a:xfrm>
          <a:prstGeom prst="rect">
            <a:avLst/>
          </a:prstGeom>
        </p:spPr>
      </p:pic>
    </p:spTree>
    <p:extLst>
      <p:ext uri="{BB962C8B-B14F-4D97-AF65-F5344CB8AC3E}">
        <p14:creationId xmlns:p14="http://schemas.microsoft.com/office/powerpoint/2010/main" val="55725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Anwendungshinweise Wundspüllösungen</a:t>
            </a:r>
            <a:endParaRPr lang="de-DE" dirty="0"/>
          </a:p>
        </p:txBody>
      </p:sp>
      <p:sp>
        <p:nvSpPr>
          <p:cNvPr id="3" name="Inhaltsplatzhalter 2"/>
          <p:cNvSpPr>
            <a:spLocks noGrp="1"/>
          </p:cNvSpPr>
          <p:nvPr>
            <p:ph idx="1"/>
          </p:nvPr>
        </p:nvSpPr>
        <p:spPr>
          <a:xfrm>
            <a:off x="468313" y="1917849"/>
            <a:ext cx="6407943" cy="2663279"/>
          </a:xfrm>
        </p:spPr>
        <p:txBody>
          <a:bodyPr/>
          <a:lstStyle/>
          <a:p>
            <a:pPr marL="342900" indent="-342900">
              <a:buFont typeface="Arial" panose="020B0604020202020204" pitchFamily="34" charset="0"/>
              <a:buChar char="•"/>
            </a:pPr>
            <a:r>
              <a:rPr lang="de-DE" sz="1400" dirty="0">
                <a:sym typeface="Wingdings" panose="05000000000000000000" pitchFamily="2" charset="2"/>
              </a:rPr>
              <a:t>sind speziell entwickelte </a:t>
            </a:r>
            <a:r>
              <a:rPr lang="de-DE" sz="1400" b="1" dirty="0">
                <a:solidFill>
                  <a:srgbClr val="0070C0"/>
                </a:solidFill>
                <a:sym typeface="Wingdings" panose="05000000000000000000" pitchFamily="2" charset="2"/>
              </a:rPr>
              <a:t>Medizinprodukte</a:t>
            </a:r>
            <a:r>
              <a:rPr lang="de-DE" sz="1400" dirty="0">
                <a:sym typeface="Wingdings" panose="05000000000000000000" pitchFamily="2" charset="2"/>
              </a:rPr>
              <a:t>, die die Wunde </a:t>
            </a:r>
            <a:r>
              <a:rPr lang="de-DE" sz="1400" b="1" dirty="0">
                <a:solidFill>
                  <a:srgbClr val="0070C0"/>
                </a:solidFill>
                <a:sym typeface="Wingdings" panose="05000000000000000000" pitchFamily="2" charset="2"/>
              </a:rPr>
              <a:t>physikalisch reinigen </a:t>
            </a:r>
            <a:r>
              <a:rPr lang="de-DE" sz="1400" dirty="0">
                <a:sym typeface="Wingdings" panose="05000000000000000000" pitchFamily="2" charset="2"/>
              </a:rPr>
              <a:t> </a:t>
            </a:r>
            <a:r>
              <a:rPr lang="de-DE" sz="1400" b="1" dirty="0">
                <a:solidFill>
                  <a:srgbClr val="C00000"/>
                </a:solidFill>
                <a:sym typeface="Wingdings" panose="05000000000000000000" pitchFamily="2" charset="2"/>
              </a:rPr>
              <a:t>keine antiseptische Wirkung </a:t>
            </a:r>
            <a:r>
              <a:rPr lang="de-DE" sz="1400" dirty="0">
                <a:sym typeface="Wingdings" panose="05000000000000000000" pitchFamily="2" charset="2"/>
              </a:rPr>
              <a:t>(auch aufgrund kurzer Kontaktzeit mit der Wunde</a:t>
            </a:r>
            <a:r>
              <a:rPr lang="de-DE" sz="1400" dirty="0" smtClean="0">
                <a:sym typeface="Wingdings" panose="05000000000000000000" pitchFamily="2" charset="2"/>
              </a:rPr>
              <a:t>)</a:t>
            </a:r>
          </a:p>
          <a:p>
            <a:pPr marL="342900" indent="-342900">
              <a:buClrTx/>
              <a:buFont typeface="Arial" panose="020B0604020202020204" pitchFamily="34" charset="0"/>
              <a:buChar char="•"/>
            </a:pPr>
            <a:r>
              <a:rPr lang="de-DE" sz="1400" dirty="0">
                <a:sym typeface="Wingdings" panose="05000000000000000000" pitchFamily="2" charset="2"/>
              </a:rPr>
              <a:t>unterstützen durch </a:t>
            </a:r>
            <a:r>
              <a:rPr lang="de-DE" sz="1400" b="1" dirty="0">
                <a:solidFill>
                  <a:srgbClr val="0070C0"/>
                </a:solidFill>
                <a:sym typeface="Wingdings" panose="05000000000000000000" pitchFamily="2" charset="2"/>
              </a:rPr>
              <a:t>Reduktion</a:t>
            </a:r>
            <a:r>
              <a:rPr lang="de-DE" sz="1400" dirty="0">
                <a:solidFill>
                  <a:srgbClr val="0070C0"/>
                </a:solidFill>
                <a:sym typeface="Wingdings" panose="05000000000000000000" pitchFamily="2" charset="2"/>
              </a:rPr>
              <a:t> </a:t>
            </a:r>
            <a:r>
              <a:rPr lang="de-DE" sz="1400" dirty="0">
                <a:sym typeface="Wingdings" panose="05000000000000000000" pitchFamily="2" charset="2"/>
              </a:rPr>
              <a:t>der </a:t>
            </a:r>
            <a:r>
              <a:rPr lang="de-DE" sz="1400" b="1" dirty="0" err="1">
                <a:solidFill>
                  <a:srgbClr val="0070C0"/>
                </a:solidFill>
                <a:sym typeface="Wingdings" panose="05000000000000000000" pitchFamily="2" charset="2"/>
              </a:rPr>
              <a:t>Keimlast</a:t>
            </a:r>
            <a:r>
              <a:rPr lang="de-DE" sz="1400" b="1" dirty="0">
                <a:solidFill>
                  <a:srgbClr val="0070C0"/>
                </a:solidFill>
                <a:sym typeface="Wingdings" panose="05000000000000000000" pitchFamily="2" charset="2"/>
              </a:rPr>
              <a:t> </a:t>
            </a:r>
            <a:r>
              <a:rPr lang="de-DE" sz="1400" dirty="0">
                <a:sym typeface="Wingdings" panose="05000000000000000000" pitchFamily="2" charset="2"/>
              </a:rPr>
              <a:t>die </a:t>
            </a:r>
            <a:r>
              <a:rPr lang="de-DE" sz="1400" b="1" dirty="0">
                <a:solidFill>
                  <a:srgbClr val="0070C0"/>
                </a:solidFill>
                <a:sym typeface="Wingdings" panose="05000000000000000000" pitchFamily="2" charset="2"/>
              </a:rPr>
              <a:t>Prophylaxe</a:t>
            </a:r>
            <a:r>
              <a:rPr lang="de-DE" sz="1400" dirty="0">
                <a:solidFill>
                  <a:srgbClr val="0070C0"/>
                </a:solidFill>
                <a:sym typeface="Wingdings" panose="05000000000000000000" pitchFamily="2" charset="2"/>
              </a:rPr>
              <a:t> </a:t>
            </a:r>
            <a:r>
              <a:rPr lang="de-DE" sz="1400" dirty="0">
                <a:sym typeface="Wingdings" panose="05000000000000000000" pitchFamily="2" charset="2"/>
              </a:rPr>
              <a:t>bei infektionsgefährdeten Wunden, ersetzen </a:t>
            </a:r>
            <a:r>
              <a:rPr lang="de-DE" sz="1400" b="1" dirty="0">
                <a:solidFill>
                  <a:srgbClr val="C00000"/>
                </a:solidFill>
                <a:sym typeface="Wingdings" panose="05000000000000000000" pitchFamily="2" charset="2"/>
              </a:rPr>
              <a:t>keine lokale Therapie/Antisepsis </a:t>
            </a:r>
            <a:r>
              <a:rPr lang="de-DE" sz="1400" dirty="0">
                <a:sym typeface="Wingdings" panose="05000000000000000000" pitchFamily="2" charset="2"/>
              </a:rPr>
              <a:t>bei </a:t>
            </a:r>
            <a:r>
              <a:rPr lang="de-DE" sz="1400" b="1" dirty="0">
                <a:solidFill>
                  <a:srgbClr val="C00000"/>
                </a:solidFill>
                <a:sym typeface="Wingdings" panose="05000000000000000000" pitchFamily="2" charset="2"/>
              </a:rPr>
              <a:t>Wundinfektionen</a:t>
            </a:r>
          </a:p>
          <a:p>
            <a:pPr marL="342900" indent="-342900">
              <a:buClrTx/>
              <a:buFont typeface="Arial" panose="020B0604020202020204" pitchFamily="34" charset="0"/>
              <a:buChar char="•"/>
            </a:pPr>
            <a:r>
              <a:rPr lang="de-DE" sz="1400" dirty="0">
                <a:sym typeface="Wingdings" panose="05000000000000000000" pitchFamily="2" charset="2"/>
              </a:rPr>
              <a:t>haben eine </a:t>
            </a:r>
            <a:r>
              <a:rPr lang="de-DE" sz="1400" b="1" dirty="0">
                <a:solidFill>
                  <a:srgbClr val="0070C0"/>
                </a:solidFill>
                <a:sym typeface="Wingdings" panose="05000000000000000000" pitchFamily="2" charset="2"/>
              </a:rPr>
              <a:t>niedrige Oberflächenspannung </a:t>
            </a:r>
            <a:r>
              <a:rPr lang="de-DE" sz="1400" dirty="0">
                <a:sym typeface="Wingdings" panose="05000000000000000000" pitchFamily="2" charset="2"/>
              </a:rPr>
              <a:t>(</a:t>
            </a:r>
            <a:r>
              <a:rPr lang="de-DE" sz="1400" dirty="0" err="1">
                <a:sym typeface="Wingdings" panose="05000000000000000000" pitchFamily="2" charset="2"/>
              </a:rPr>
              <a:t>Tensidzusatz</a:t>
            </a:r>
            <a:r>
              <a:rPr lang="de-DE" sz="1400" dirty="0">
                <a:sym typeface="Wingdings" panose="05000000000000000000" pitchFamily="2" charset="2"/>
              </a:rPr>
              <a:t>), was die </a:t>
            </a:r>
            <a:r>
              <a:rPr lang="de-DE" sz="1400" b="1" dirty="0">
                <a:solidFill>
                  <a:srgbClr val="0070C0"/>
                </a:solidFill>
                <a:sym typeface="Wingdings" panose="05000000000000000000" pitchFamily="2" charset="2"/>
              </a:rPr>
              <a:t>Reinigungsleistung</a:t>
            </a:r>
            <a:r>
              <a:rPr lang="de-DE" sz="1400" dirty="0">
                <a:solidFill>
                  <a:srgbClr val="0070C0"/>
                </a:solidFill>
                <a:sym typeface="Wingdings" panose="05000000000000000000" pitchFamily="2" charset="2"/>
              </a:rPr>
              <a:t> </a:t>
            </a:r>
            <a:r>
              <a:rPr lang="de-DE" sz="1400" dirty="0">
                <a:sym typeface="Wingdings" panose="05000000000000000000" pitchFamily="2" charset="2"/>
              </a:rPr>
              <a:t>verstärkt</a:t>
            </a:r>
          </a:p>
          <a:p>
            <a:pPr marL="342900" indent="-342900">
              <a:buClrTx/>
              <a:buFont typeface="Arial" panose="020B0604020202020204" pitchFamily="34" charset="0"/>
              <a:buChar char="•"/>
            </a:pPr>
            <a:r>
              <a:rPr lang="de-DE" sz="1400" dirty="0">
                <a:sym typeface="Wingdings" panose="05000000000000000000" pitchFamily="2" charset="2"/>
              </a:rPr>
              <a:t>sehr gut </a:t>
            </a:r>
            <a:r>
              <a:rPr lang="de-DE" sz="1400" b="1" dirty="0">
                <a:solidFill>
                  <a:srgbClr val="0070C0"/>
                </a:solidFill>
                <a:sym typeface="Wingdings" panose="05000000000000000000" pitchFamily="2" charset="2"/>
              </a:rPr>
              <a:t>gewebeverträglich</a:t>
            </a:r>
            <a:r>
              <a:rPr lang="de-DE" sz="1400" dirty="0">
                <a:solidFill>
                  <a:srgbClr val="0070C0"/>
                </a:solidFill>
                <a:sym typeface="Wingdings" panose="05000000000000000000" pitchFamily="2" charset="2"/>
              </a:rPr>
              <a:t> </a:t>
            </a:r>
            <a:r>
              <a:rPr lang="de-DE" sz="1400" dirty="0">
                <a:sym typeface="Wingdings" panose="05000000000000000000" pitchFamily="2" charset="2"/>
              </a:rPr>
              <a:t>(</a:t>
            </a:r>
            <a:r>
              <a:rPr lang="de-DE" sz="1400" dirty="0" err="1">
                <a:sym typeface="Wingdings" panose="05000000000000000000" pitchFamily="2" charset="2"/>
              </a:rPr>
              <a:t>isoton</a:t>
            </a:r>
            <a:r>
              <a:rPr lang="de-DE" sz="1400" dirty="0">
                <a:sym typeface="Wingdings" panose="05000000000000000000" pitchFamily="2" charset="2"/>
              </a:rPr>
              <a:t>, niedrigere Konzentration der </a:t>
            </a:r>
            <a:r>
              <a:rPr lang="de-DE" sz="1400" dirty="0" smtClean="0">
                <a:sym typeface="Wingdings" panose="05000000000000000000" pitchFamily="2" charset="2"/>
              </a:rPr>
              <a:t>Inhaltsstoffe</a:t>
            </a:r>
            <a:r>
              <a:rPr lang="de-DE" sz="1400" dirty="0">
                <a:sym typeface="Wingdings" panose="05000000000000000000" pitchFamily="2" charset="2"/>
              </a:rPr>
              <a:t>)  </a:t>
            </a:r>
            <a:r>
              <a:rPr lang="de-DE" sz="1400" b="1" dirty="0">
                <a:solidFill>
                  <a:srgbClr val="0070C0"/>
                </a:solidFill>
                <a:sym typeface="Wingdings" panose="05000000000000000000" pitchFamily="2" charset="2"/>
              </a:rPr>
              <a:t>keine Einschränkung </a:t>
            </a:r>
            <a:r>
              <a:rPr lang="de-DE" sz="1400" dirty="0">
                <a:sym typeface="Wingdings" panose="05000000000000000000" pitchFamily="2" charset="2"/>
              </a:rPr>
              <a:t>in der Anwendungsdauer</a:t>
            </a:r>
          </a:p>
          <a:p>
            <a:pPr marL="342900" indent="-342900">
              <a:buFont typeface="Arial" panose="020B0604020202020204" pitchFamily="34" charset="0"/>
              <a:buChar char="•"/>
            </a:pPr>
            <a:endParaRPr lang="de-DE" sz="1400" b="1" dirty="0">
              <a:solidFill>
                <a:srgbClr val="C00000"/>
              </a:solidFill>
              <a:sym typeface="Wingdings" panose="05000000000000000000" pitchFamily="2" charset="2"/>
            </a:endParaRPr>
          </a:p>
        </p:txBody>
      </p:sp>
      <p:pic>
        <p:nvPicPr>
          <p:cNvPr id="5" name="Grafik 4"/>
          <p:cNvPicPr>
            <a:picLocks noChangeAspect="1"/>
          </p:cNvPicPr>
          <p:nvPr/>
        </p:nvPicPr>
        <p:blipFill rotWithShape="1">
          <a:blip r:embed="rId2"/>
          <a:srcRect l="57579"/>
          <a:stretch/>
        </p:blipFill>
        <p:spPr>
          <a:xfrm>
            <a:off x="7236296" y="1700808"/>
            <a:ext cx="1613557" cy="1367270"/>
          </a:xfrm>
          <a:prstGeom prst="rect">
            <a:avLst/>
          </a:prstGeom>
        </p:spPr>
      </p:pic>
    </p:spTree>
    <p:extLst>
      <p:ext uri="{BB962C8B-B14F-4D97-AF65-F5344CB8AC3E}">
        <p14:creationId xmlns:p14="http://schemas.microsoft.com/office/powerpoint/2010/main" val="2546793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Anwendungshinweise</a:t>
            </a:r>
            <a:br>
              <a:rPr lang="de-DE" dirty="0" smtClean="0"/>
            </a:br>
            <a:r>
              <a:rPr lang="de-DE" dirty="0" smtClean="0"/>
              <a:t>Antiseptika</a:t>
            </a:r>
            <a:endParaRPr lang="de-DE" dirty="0"/>
          </a:p>
        </p:txBody>
      </p:sp>
      <p:sp>
        <p:nvSpPr>
          <p:cNvPr id="3" name="Inhaltsplatzhalter 2"/>
          <p:cNvSpPr>
            <a:spLocks noGrp="1"/>
          </p:cNvSpPr>
          <p:nvPr>
            <p:ph idx="1"/>
          </p:nvPr>
        </p:nvSpPr>
        <p:spPr>
          <a:xfrm>
            <a:off x="468313" y="1916832"/>
            <a:ext cx="6263927" cy="2519858"/>
          </a:xfrm>
        </p:spPr>
        <p:txBody>
          <a:bodyPr/>
          <a:lstStyle/>
          <a:p>
            <a:pPr marL="285750" indent="-285750">
              <a:buFont typeface="Arial" panose="020B0604020202020204" pitchFamily="34" charset="0"/>
              <a:buChar char="•"/>
            </a:pPr>
            <a:r>
              <a:rPr lang="de-DE" sz="1400" dirty="0">
                <a:sym typeface="Wingdings" panose="05000000000000000000" pitchFamily="2" charset="2"/>
              </a:rPr>
              <a:t>die </a:t>
            </a:r>
            <a:r>
              <a:rPr lang="de-DE" sz="1400" b="1" dirty="0">
                <a:solidFill>
                  <a:srgbClr val="0070C0"/>
                </a:solidFill>
                <a:sym typeface="Wingdings" panose="05000000000000000000" pitchFamily="2" charset="2"/>
              </a:rPr>
              <a:t>zeitliche Begrenzung </a:t>
            </a:r>
            <a:r>
              <a:rPr lang="de-DE" sz="1400" dirty="0">
                <a:sym typeface="Wingdings" panose="05000000000000000000" pitchFamily="2" charset="2"/>
              </a:rPr>
              <a:t>der Antiseptika liegt in der </a:t>
            </a:r>
            <a:r>
              <a:rPr lang="de-DE" sz="1400" b="1" dirty="0">
                <a:solidFill>
                  <a:srgbClr val="0070C0"/>
                </a:solidFill>
                <a:sym typeface="Wingdings" panose="05000000000000000000" pitchFamily="2" charset="2"/>
              </a:rPr>
              <a:t>medizinischen Sinnhaftigkeit </a:t>
            </a:r>
            <a:r>
              <a:rPr lang="de-DE" sz="1400" dirty="0">
                <a:sym typeface="Wingdings" panose="05000000000000000000" pitchFamily="2" charset="2"/>
              </a:rPr>
              <a:t>begründet</a:t>
            </a:r>
            <a:r>
              <a:rPr lang="de-DE" sz="1400" b="1" dirty="0">
                <a:sym typeface="Wingdings" panose="05000000000000000000" pitchFamily="2" charset="2"/>
              </a:rPr>
              <a:t>, </a:t>
            </a:r>
            <a:r>
              <a:rPr lang="de-DE" sz="1400" b="1" dirty="0">
                <a:solidFill>
                  <a:srgbClr val="C00000"/>
                </a:solidFill>
                <a:sym typeface="Wingdings" panose="05000000000000000000" pitchFamily="2" charset="2"/>
              </a:rPr>
              <a:t>NICHT</a:t>
            </a:r>
            <a:r>
              <a:rPr lang="de-DE" sz="1400" b="1" dirty="0">
                <a:sym typeface="Wingdings" panose="05000000000000000000" pitchFamily="2" charset="2"/>
              </a:rPr>
              <a:t> </a:t>
            </a:r>
            <a:r>
              <a:rPr lang="de-DE" sz="1400" dirty="0">
                <a:sym typeface="Wingdings" panose="05000000000000000000" pitchFamily="2" charset="2"/>
              </a:rPr>
              <a:t>in einer </a:t>
            </a:r>
            <a:r>
              <a:rPr lang="de-DE" sz="1400" b="1" dirty="0">
                <a:solidFill>
                  <a:srgbClr val="C00000"/>
                </a:solidFill>
                <a:sym typeface="Wingdings" panose="05000000000000000000" pitchFamily="2" charset="2"/>
              </a:rPr>
              <a:t>Unverträglichkeit </a:t>
            </a:r>
            <a:r>
              <a:rPr lang="de-DE" sz="1400" dirty="0">
                <a:sym typeface="Wingdings" panose="05000000000000000000" pitchFamily="2" charset="2"/>
              </a:rPr>
              <a:t>der Inhaltsstoffe</a:t>
            </a:r>
            <a:endParaRPr lang="de-DE" sz="1400" dirty="0"/>
          </a:p>
          <a:p>
            <a:pPr marL="285750" indent="-285750">
              <a:buFont typeface="Arial" panose="020B0604020202020204" pitchFamily="34" charset="0"/>
              <a:buChar char="•"/>
            </a:pPr>
            <a:r>
              <a:rPr lang="de-DE" sz="1400" dirty="0"/>
              <a:t>als </a:t>
            </a:r>
            <a:r>
              <a:rPr lang="de-DE" sz="1400" b="1" dirty="0">
                <a:solidFill>
                  <a:srgbClr val="0070C0"/>
                </a:solidFill>
              </a:rPr>
              <a:t>Arzneimittel</a:t>
            </a:r>
            <a:r>
              <a:rPr lang="de-DE" sz="1400" dirty="0"/>
              <a:t> sind Antiseptika gemäß ihrer </a:t>
            </a:r>
            <a:r>
              <a:rPr lang="de-DE" sz="1400" b="1" dirty="0">
                <a:solidFill>
                  <a:srgbClr val="0070C0"/>
                </a:solidFill>
              </a:rPr>
              <a:t>Indikation</a:t>
            </a:r>
            <a:r>
              <a:rPr lang="de-DE" sz="1400" dirty="0"/>
              <a:t> anzuwenden</a:t>
            </a:r>
          </a:p>
          <a:p>
            <a:pPr marL="809625" lvl="1" indent="-352425">
              <a:buFont typeface="Wingdings" panose="05000000000000000000" pitchFamily="2" charset="2"/>
              <a:buChar char="ð"/>
            </a:pPr>
            <a:r>
              <a:rPr lang="de-DE" sz="1400" dirty="0"/>
              <a:t>unterstützende antiseptische Wundbehandlung</a:t>
            </a:r>
          </a:p>
          <a:p>
            <a:pPr marL="809625" lvl="1" indent="-352425">
              <a:buFont typeface="Wingdings" panose="05000000000000000000" pitchFamily="2" charset="2"/>
              <a:buChar char="ð"/>
            </a:pPr>
            <a:r>
              <a:rPr lang="de-DE" sz="1400" dirty="0"/>
              <a:t>nur </a:t>
            </a:r>
            <a:r>
              <a:rPr lang="de-DE" sz="1400" b="1" dirty="0">
                <a:solidFill>
                  <a:srgbClr val="0070C0"/>
                </a:solidFill>
              </a:rPr>
              <a:t>oberflächliche Anwendung </a:t>
            </a:r>
            <a:r>
              <a:rPr lang="de-DE" sz="1400" dirty="0"/>
              <a:t>(</a:t>
            </a:r>
            <a:r>
              <a:rPr lang="de-DE" sz="1400" dirty="0" smtClean="0"/>
              <a:t>Aufsprühen, Gießen </a:t>
            </a:r>
            <a:r>
              <a:rPr lang="de-DE" sz="1400" dirty="0"/>
              <a:t>oder mittels getränkter </a:t>
            </a:r>
            <a:r>
              <a:rPr lang="de-DE" sz="1400" dirty="0" smtClean="0"/>
              <a:t>Kompressen/Tupfer</a:t>
            </a:r>
            <a:r>
              <a:rPr lang="de-DE" sz="1400" dirty="0"/>
              <a:t>)</a:t>
            </a:r>
          </a:p>
          <a:p>
            <a:pPr marL="809625" lvl="1" indent="-352425">
              <a:buFont typeface="Wingdings" panose="05000000000000000000" pitchFamily="2" charset="2"/>
              <a:buChar char="ð"/>
            </a:pPr>
            <a:r>
              <a:rPr lang="de-DE" sz="1400" b="1" dirty="0">
                <a:solidFill>
                  <a:srgbClr val="0070C0"/>
                </a:solidFill>
              </a:rPr>
              <a:t>oberflächlich</a:t>
            </a:r>
            <a:r>
              <a:rPr lang="de-DE" sz="1400" dirty="0">
                <a:solidFill>
                  <a:srgbClr val="0070C0"/>
                </a:solidFill>
              </a:rPr>
              <a:t> </a:t>
            </a:r>
            <a:r>
              <a:rPr lang="de-DE" sz="1400" dirty="0"/>
              <a:t>bedeutet in diesem Zusammenhang die </a:t>
            </a:r>
            <a:r>
              <a:rPr lang="de-DE" sz="1400" b="1" dirty="0">
                <a:solidFill>
                  <a:srgbClr val="0070C0"/>
                </a:solidFill>
              </a:rPr>
              <a:t>Anwendung auf der Wundoberfläche</a:t>
            </a:r>
            <a:r>
              <a:rPr lang="de-DE" sz="1400" dirty="0"/>
              <a:t>, die auch in einer Wundhöhle (z.B. bei </a:t>
            </a:r>
            <a:r>
              <a:rPr lang="de-DE" sz="1400" dirty="0" err="1"/>
              <a:t>Dekubitalulzera</a:t>
            </a:r>
            <a:r>
              <a:rPr lang="de-DE" sz="1400" dirty="0"/>
              <a:t>) liegen kann</a:t>
            </a:r>
          </a:p>
          <a:p>
            <a:pPr marL="809625" lvl="1" indent="-352425">
              <a:buFont typeface="Wingdings" panose="05000000000000000000" pitchFamily="2" charset="2"/>
              <a:buChar char="ð"/>
            </a:pPr>
            <a:r>
              <a:rPr lang="de-DE" sz="1400" dirty="0"/>
              <a:t>die </a:t>
            </a:r>
            <a:r>
              <a:rPr lang="de-DE" sz="1400" b="1" dirty="0">
                <a:solidFill>
                  <a:srgbClr val="C00000"/>
                </a:solidFill>
              </a:rPr>
              <a:t>Spülung mit Antiseptika </a:t>
            </a:r>
            <a:r>
              <a:rPr lang="de-DE" sz="1400" dirty="0"/>
              <a:t>ist </a:t>
            </a:r>
            <a:r>
              <a:rPr lang="de-DE" sz="1400" b="1" dirty="0" smtClean="0">
                <a:solidFill>
                  <a:srgbClr val="C00000"/>
                </a:solidFill>
              </a:rPr>
              <a:t>nicht Bestandteil der Indikation </a:t>
            </a:r>
            <a:r>
              <a:rPr lang="de-DE" sz="1400" dirty="0" smtClean="0"/>
              <a:t>(auch </a:t>
            </a:r>
            <a:r>
              <a:rPr lang="de-DE" sz="1400" dirty="0"/>
              <a:t>bei </a:t>
            </a:r>
            <a:r>
              <a:rPr lang="de-DE" sz="1400" dirty="0" err="1" smtClean="0"/>
              <a:t>Serasept</a:t>
            </a:r>
            <a:r>
              <a:rPr lang="de-DE" sz="1400" dirty="0" smtClean="0"/>
              <a:t> nicht)</a:t>
            </a:r>
            <a:endParaRPr lang="de-DE" sz="1400" dirty="0"/>
          </a:p>
        </p:txBody>
      </p:sp>
      <p:pic>
        <p:nvPicPr>
          <p:cNvPr id="7" name="Grafik 6"/>
          <p:cNvPicPr>
            <a:picLocks noChangeAspect="1"/>
          </p:cNvPicPr>
          <p:nvPr/>
        </p:nvPicPr>
        <p:blipFill rotWithShape="1">
          <a:blip r:embed="rId2"/>
          <a:srcRect l="37115" t="36828"/>
          <a:stretch/>
        </p:blipFill>
        <p:spPr>
          <a:xfrm>
            <a:off x="6955642" y="1897912"/>
            <a:ext cx="2080854" cy="1511994"/>
          </a:xfrm>
          <a:prstGeom prst="rect">
            <a:avLst/>
          </a:prstGeom>
        </p:spPr>
      </p:pic>
      <p:pic>
        <p:nvPicPr>
          <p:cNvPr id="4" name="Grafik 3"/>
          <p:cNvPicPr>
            <a:picLocks noChangeAspect="1"/>
          </p:cNvPicPr>
          <p:nvPr/>
        </p:nvPicPr>
        <p:blipFill>
          <a:blip r:embed="rId3"/>
          <a:stretch>
            <a:fillRect/>
          </a:stretch>
        </p:blipFill>
        <p:spPr>
          <a:xfrm>
            <a:off x="1115616" y="4870177"/>
            <a:ext cx="864096" cy="1655737"/>
          </a:xfrm>
          <a:prstGeom prst="rect">
            <a:avLst/>
          </a:prstGeom>
        </p:spPr>
      </p:pic>
      <p:sp>
        <p:nvSpPr>
          <p:cNvPr id="6" name="Inhaltsplatzhalter 2"/>
          <p:cNvSpPr txBox="1">
            <a:spLocks/>
          </p:cNvSpPr>
          <p:nvPr/>
        </p:nvSpPr>
        <p:spPr bwMode="gray">
          <a:xfrm>
            <a:off x="2162953" y="4870177"/>
            <a:ext cx="6839759" cy="12231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8000" rIns="0" bIns="0" numCol="1" anchor="t" anchorCtr="0" compatLnSpc="1">
            <a:prstTxWarp prst="textNoShape">
              <a:avLst/>
            </a:prstTxWarp>
          </a:bodyPr>
          <a:lstStyle>
            <a:lvl1pPr algn="l" rtl="0" eaLnBrk="1" fontAlgn="base" hangingPunct="1">
              <a:spcBef>
                <a:spcPct val="20000"/>
              </a:spcBef>
              <a:spcAft>
                <a:spcPct val="0"/>
              </a:spcAft>
              <a:defRPr sz="2000">
                <a:solidFill>
                  <a:schemeClr val="tx1"/>
                </a:solidFill>
                <a:latin typeface="+mn-lt"/>
                <a:ea typeface="+mn-ea"/>
                <a:cs typeface="+mn-cs"/>
              </a:defRPr>
            </a:lvl1pPr>
            <a:lvl2pPr marL="762000" indent="-196850" algn="l" rtl="0" eaLnBrk="1" fontAlgn="base" hangingPunct="1">
              <a:spcBef>
                <a:spcPct val="20000"/>
              </a:spcBef>
              <a:spcAft>
                <a:spcPct val="0"/>
              </a:spcAft>
              <a:buClr>
                <a:schemeClr val="accent1"/>
              </a:buClr>
              <a:buFont typeface="Arial" charset="0"/>
              <a:buChar char="•"/>
              <a:defRPr sz="2000">
                <a:solidFill>
                  <a:schemeClr val="tx1"/>
                </a:solidFill>
                <a:latin typeface="+mn-lt"/>
              </a:defRPr>
            </a:lvl2pPr>
            <a:lvl3pPr marL="1187450" indent="-234950" algn="l" rtl="0" eaLnBrk="1" fontAlgn="base" hangingPunct="1">
              <a:spcBef>
                <a:spcPct val="20000"/>
              </a:spcBef>
              <a:spcAft>
                <a:spcPct val="0"/>
              </a:spcAft>
              <a:buClr>
                <a:schemeClr val="accent1"/>
              </a:buClr>
              <a:buFont typeface="Arial" charset="0"/>
              <a:buChar char="•"/>
              <a:defRPr sz="2000">
                <a:solidFill>
                  <a:schemeClr val="tx1"/>
                </a:solidFill>
                <a:latin typeface="+mn-lt"/>
              </a:defRPr>
            </a:lvl3pPr>
            <a:lvl4pPr marL="160655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9pPr>
          </a:lstStyle>
          <a:p>
            <a:pPr marL="285750" indent="-285750">
              <a:buClrTx/>
              <a:buFont typeface="Arial" panose="020B0604020202020204" pitchFamily="34" charset="0"/>
              <a:buChar char="•"/>
            </a:pPr>
            <a:r>
              <a:rPr lang="de-DE" sz="1400" kern="0" dirty="0" smtClean="0"/>
              <a:t>die Wirkstoffe werden nicht resorbiert, sind also nur lokal wirksam:</a:t>
            </a:r>
          </a:p>
          <a:p>
            <a:pPr marL="809625" lvl="1" indent="-352425">
              <a:buClr>
                <a:srgbClr val="0070C0"/>
              </a:buClr>
              <a:buFont typeface="Wingdings 2" panose="05020102010507070707" pitchFamily="18" charset="2"/>
              <a:buChar char=""/>
            </a:pPr>
            <a:r>
              <a:rPr lang="de-DE" sz="1400" b="1" kern="0" dirty="0" smtClean="0">
                <a:solidFill>
                  <a:srgbClr val="0070C0"/>
                </a:solidFill>
              </a:rPr>
              <a:t>gute</a:t>
            </a:r>
            <a:r>
              <a:rPr lang="de-DE" sz="1400" kern="0" dirty="0" smtClean="0"/>
              <a:t> (systemische) </a:t>
            </a:r>
            <a:r>
              <a:rPr lang="de-DE" sz="1400" b="1" kern="0" dirty="0" smtClean="0">
                <a:solidFill>
                  <a:srgbClr val="0070C0"/>
                </a:solidFill>
              </a:rPr>
              <a:t>Verträglichkeit</a:t>
            </a:r>
          </a:p>
          <a:p>
            <a:pPr marL="809625" lvl="1" indent="-352425">
              <a:buClr>
                <a:srgbClr val="C00000"/>
              </a:buClr>
              <a:buFont typeface="Wingdings 2" panose="05020102010507070707" pitchFamily="18" charset="2"/>
              <a:buChar char=""/>
            </a:pPr>
            <a:r>
              <a:rPr lang="de-DE" sz="1400" b="1" kern="0" dirty="0" smtClean="0">
                <a:solidFill>
                  <a:srgbClr val="C00000"/>
                </a:solidFill>
              </a:rPr>
              <a:t>Vorsicht</a:t>
            </a:r>
            <a:r>
              <a:rPr lang="de-DE" sz="1400" kern="0" dirty="0" smtClean="0">
                <a:solidFill>
                  <a:srgbClr val="C00000"/>
                </a:solidFill>
              </a:rPr>
              <a:t> </a:t>
            </a:r>
            <a:r>
              <a:rPr lang="de-DE" sz="1400" kern="0" dirty="0" smtClean="0"/>
              <a:t>bei Anwendung </a:t>
            </a:r>
            <a:r>
              <a:rPr lang="de-DE" sz="1400" b="1" kern="0" dirty="0" smtClean="0">
                <a:solidFill>
                  <a:srgbClr val="C00000"/>
                </a:solidFill>
              </a:rPr>
              <a:t>in der Tiefe </a:t>
            </a:r>
            <a:r>
              <a:rPr lang="de-DE" sz="1400" kern="0" dirty="0" smtClean="0"/>
              <a:t>(keine Anwendung mit Hilfsmitteln die Druck erzeugen, z.B. Spritze und in Bereichen, die man nicht einsehen bzw. nicht mit einem Tupfer erreichen kann)</a:t>
            </a:r>
            <a:endParaRPr lang="de-DE" sz="1400" kern="0" dirty="0"/>
          </a:p>
        </p:txBody>
      </p:sp>
    </p:spTree>
    <p:extLst>
      <p:ext uri="{BB962C8B-B14F-4D97-AF65-F5344CB8AC3E}">
        <p14:creationId xmlns:p14="http://schemas.microsoft.com/office/powerpoint/2010/main" val="1167771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Lenas Geschichte</a:t>
            </a:r>
            <a:endParaRPr lang="de-DE" dirty="0"/>
          </a:p>
        </p:txBody>
      </p:sp>
      <p:pic>
        <p:nvPicPr>
          <p:cNvPr id="6" name="Grafik 5">
            <a:hlinkClick r:id="rId2"/>
          </p:cNvPr>
          <p:cNvPicPr>
            <a:picLocks noChangeAspect="1"/>
          </p:cNvPicPr>
          <p:nvPr/>
        </p:nvPicPr>
        <p:blipFill rotWithShape="1">
          <a:blip r:embed="rId3"/>
          <a:srcRect l="4326" t="17240" r="6688" b="5900"/>
          <a:stretch/>
        </p:blipFill>
        <p:spPr>
          <a:xfrm>
            <a:off x="611560" y="1916832"/>
            <a:ext cx="8136904" cy="4392488"/>
          </a:xfrm>
          <a:prstGeom prst="rect">
            <a:avLst/>
          </a:prstGeom>
        </p:spPr>
      </p:pic>
    </p:spTree>
    <p:extLst>
      <p:ext uri="{BB962C8B-B14F-4D97-AF65-F5344CB8AC3E}">
        <p14:creationId xmlns:p14="http://schemas.microsoft.com/office/powerpoint/2010/main" val="528273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Disclaimer &amp; Kontakt</a:t>
            </a:r>
            <a:endParaRPr lang="de-DE" dirty="0"/>
          </a:p>
        </p:txBody>
      </p:sp>
      <p:sp>
        <p:nvSpPr>
          <p:cNvPr id="3" name="Inhaltsplatzhalter 2"/>
          <p:cNvSpPr>
            <a:spLocks noGrp="1"/>
          </p:cNvSpPr>
          <p:nvPr>
            <p:ph idx="1"/>
          </p:nvPr>
        </p:nvSpPr>
        <p:spPr>
          <a:xfrm>
            <a:off x="468313" y="1773239"/>
            <a:ext cx="8207375" cy="1367730"/>
          </a:xfrm>
        </p:spPr>
        <p:txBody>
          <a:bodyPr/>
          <a:lstStyle/>
          <a:p>
            <a:r>
              <a:rPr lang="de-DE" sz="1400" smtClean="0"/>
              <a:t>Die hier wiedergegebenen Inhalte dienen der allgemeinen Information, sind keine medizinische Beratung oder Behandlung und nicht als Ersatz für professionelle Ausbildung oder Beratung und Behandlung durch ausgebildete und anerkannte Ärzte und Pflegekräfte gedacht oder geeignet. Die Richtigkeit, Vollständigkeit und Aktualität der Informationen wird nicht garantiert. Jeder Anwender sollte die Diagnose und Behandlung eines Patienten selbst beurteilen</a:t>
            </a:r>
          </a:p>
          <a:p>
            <a:endParaRPr lang="de-DE" sz="1400" smtClean="0"/>
          </a:p>
          <a:p>
            <a:endParaRPr lang="de-DE" sz="1400" dirty="0"/>
          </a:p>
        </p:txBody>
      </p:sp>
      <p:pic>
        <p:nvPicPr>
          <p:cNvPr id="4" name="Grafik 3"/>
          <p:cNvPicPr>
            <a:picLocks noChangeAspect="1"/>
          </p:cNvPicPr>
          <p:nvPr/>
        </p:nvPicPr>
        <p:blipFill>
          <a:blip r:embed="rId2"/>
          <a:stretch>
            <a:fillRect/>
          </a:stretch>
        </p:blipFill>
        <p:spPr>
          <a:xfrm>
            <a:off x="2123728" y="3356992"/>
            <a:ext cx="1008112" cy="2229706"/>
          </a:xfrm>
          <a:prstGeom prst="rect">
            <a:avLst/>
          </a:prstGeom>
        </p:spPr>
      </p:pic>
      <p:sp>
        <p:nvSpPr>
          <p:cNvPr id="6" name="Abgerundetes Rechteck 5"/>
          <p:cNvSpPr/>
          <p:nvPr/>
        </p:nvSpPr>
        <p:spPr bwMode="auto">
          <a:xfrm>
            <a:off x="3146640" y="4185256"/>
            <a:ext cx="2880321" cy="1368153"/>
          </a:xfrm>
          <a:prstGeom prst="roundRect">
            <a:avLst/>
          </a:prstGeom>
          <a:noFill/>
          <a:ln w="6350" cap="flat" cmpd="sng" algn="ctr">
            <a:solidFill>
              <a:schemeClr val="bg2">
                <a:lumMod val="60000"/>
                <a:lumOff val="40000"/>
              </a:schemeClr>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20000"/>
              </a:spcAft>
              <a:buClr>
                <a:schemeClr val="accent1"/>
              </a:buClr>
              <a:buSzTx/>
              <a:buFont typeface="Arial" charset="0"/>
              <a:buNone/>
              <a:tabLst/>
            </a:pPr>
            <a:r>
              <a:rPr kumimoji="0" lang="de-DE" sz="1400" b="0" i="0" u="none" strike="noStrike" cap="none" normalizeH="0" baseline="0" dirty="0" smtClean="0">
                <a:ln>
                  <a:noFill/>
                </a:ln>
                <a:solidFill>
                  <a:schemeClr val="tx1"/>
                </a:solidFill>
                <a:effectLst/>
              </a:rPr>
              <a:t>Der </a:t>
            </a:r>
            <a:r>
              <a:rPr kumimoji="0" lang="de-DE" sz="1400" b="0" i="0" u="none" strike="noStrike" cap="none" normalizeH="0" baseline="0" dirty="0" err="1" smtClean="0">
                <a:ln>
                  <a:noFill/>
                </a:ln>
                <a:solidFill>
                  <a:schemeClr val="tx1"/>
                </a:solidFill>
                <a:effectLst/>
              </a:rPr>
              <a:t>schülke</a:t>
            </a:r>
            <a:r>
              <a:rPr kumimoji="0" lang="de-DE" sz="1400" b="0" i="0" u="none" strike="noStrike" cap="none" normalizeH="0" baseline="0" dirty="0" smtClean="0">
                <a:ln>
                  <a:noFill/>
                </a:ln>
                <a:solidFill>
                  <a:schemeClr val="tx1"/>
                </a:solidFill>
                <a:effectLst/>
              </a:rPr>
              <a:t>-Kundenservice</a:t>
            </a:r>
            <a:r>
              <a:rPr kumimoji="0" lang="de-DE" sz="1400" b="0" i="0" u="none" strike="noStrike" cap="none" normalizeH="0" dirty="0" smtClean="0">
                <a:ln>
                  <a:noFill/>
                </a:ln>
                <a:solidFill>
                  <a:schemeClr val="tx1"/>
                </a:solidFill>
                <a:effectLst/>
              </a:rPr>
              <a:t> hilft Ihnen bei Fragen gerne weiter:</a:t>
            </a:r>
          </a:p>
          <a:p>
            <a:pPr marL="0" marR="0" indent="0" algn="l" defTabSz="914400" rtl="0" eaLnBrk="0" fontAlgn="base" latinLnBrk="0" hangingPunct="0">
              <a:lnSpc>
                <a:spcPct val="100000"/>
              </a:lnSpc>
              <a:spcBef>
                <a:spcPct val="0"/>
              </a:spcBef>
              <a:spcAft>
                <a:spcPct val="20000"/>
              </a:spcAft>
              <a:buClr>
                <a:schemeClr val="accent1"/>
              </a:buClr>
              <a:buSzTx/>
              <a:buFont typeface="Arial" charset="0"/>
              <a:buNone/>
              <a:tabLst/>
            </a:pPr>
            <a:endParaRPr lang="de-DE" sz="800" baseline="0" dirty="0" smtClean="0"/>
          </a:p>
          <a:p>
            <a:pPr algn="l"/>
            <a:r>
              <a:rPr lang="de-DE" sz="1400" baseline="0" dirty="0" smtClean="0"/>
              <a:t>Telefon: 040 </a:t>
            </a:r>
            <a:r>
              <a:rPr lang="de-DE" sz="1400" dirty="0" smtClean="0"/>
              <a:t>52100 666</a:t>
            </a:r>
          </a:p>
          <a:p>
            <a:pPr algn="l"/>
            <a:r>
              <a:rPr kumimoji="0" lang="de-DE" sz="1400" b="0" i="0" u="none" strike="noStrike" cap="none" normalizeH="0" dirty="0" smtClean="0">
                <a:ln>
                  <a:noFill/>
                </a:ln>
                <a:solidFill>
                  <a:schemeClr val="tx1"/>
                </a:solidFill>
                <a:effectLst/>
              </a:rPr>
              <a:t>info@schuelke.com</a:t>
            </a:r>
            <a:endParaRPr kumimoji="0" lang="de-DE"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2102689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3" y="476250"/>
            <a:ext cx="5111799" cy="576263"/>
          </a:xfrm>
        </p:spPr>
        <p:txBody>
          <a:bodyPr/>
          <a:lstStyle/>
          <a:p>
            <a:r>
              <a:rPr lang="de-DE" dirty="0"/>
              <a:t>Pflichttexte zu zugelassenen Arzneimitteln gem. § 4 </a:t>
            </a:r>
            <a:r>
              <a:rPr lang="de-DE" dirty="0" smtClean="0"/>
              <a:t>HWG</a:t>
            </a:r>
            <a:endParaRPr lang="de-DE" dirty="0"/>
          </a:p>
        </p:txBody>
      </p:sp>
      <p:sp>
        <p:nvSpPr>
          <p:cNvPr id="3" name="Inhaltsplatzhalter 2"/>
          <p:cNvSpPr>
            <a:spLocks noGrp="1"/>
          </p:cNvSpPr>
          <p:nvPr>
            <p:ph idx="1"/>
          </p:nvPr>
        </p:nvSpPr>
        <p:spPr>
          <a:xfrm>
            <a:off x="468313" y="1773238"/>
            <a:ext cx="8534400" cy="4535487"/>
          </a:xfrm>
        </p:spPr>
        <p:txBody>
          <a:bodyPr/>
          <a:lstStyle/>
          <a:p>
            <a:r>
              <a:rPr lang="de-DE" sz="1200" dirty="0" err="1" smtClean="0"/>
              <a:t>octenisept</a:t>
            </a:r>
            <a:r>
              <a:rPr lang="de-DE" sz="1200" dirty="0"/>
              <a:t>® </a:t>
            </a:r>
            <a:r>
              <a:rPr lang="de-DE" sz="1200" dirty="0" smtClean="0"/>
              <a:t> </a:t>
            </a:r>
          </a:p>
          <a:p>
            <a:r>
              <a:rPr lang="de-DE" sz="1200" dirty="0" smtClean="0"/>
              <a:t>Zusammensetzung</a:t>
            </a:r>
            <a:r>
              <a:rPr lang="de-DE" sz="1200" dirty="0"/>
              <a:t>: 100 g Lösung enthalten : Arzneilich wirksame Bestandteile : </a:t>
            </a:r>
            <a:r>
              <a:rPr lang="de-DE" sz="1200" dirty="0" err="1"/>
              <a:t>Octenidindihydrochlorid</a:t>
            </a:r>
            <a:r>
              <a:rPr lang="de-DE" sz="1200" dirty="0"/>
              <a:t> 0,1 g, </a:t>
            </a:r>
            <a:r>
              <a:rPr lang="de-DE" sz="1200" dirty="0" err="1"/>
              <a:t>Phenoxyethanol</a:t>
            </a:r>
            <a:r>
              <a:rPr lang="de-DE" sz="1200" dirty="0"/>
              <a:t> (</a:t>
            </a:r>
            <a:r>
              <a:rPr lang="de-DE" sz="1200" dirty="0" err="1"/>
              <a:t>Ph.Eur</a:t>
            </a:r>
            <a:r>
              <a:rPr lang="de-DE" sz="1200" dirty="0"/>
              <a:t>.) 2,0 g. Sonstige Bestandteile: 2-[(3-Kokosfettsäureamidopropyl)</a:t>
            </a:r>
            <a:r>
              <a:rPr lang="de-DE" sz="1200" dirty="0" err="1"/>
              <a:t>dimethylazaniumyl</a:t>
            </a:r>
            <a:r>
              <a:rPr lang="de-DE" sz="1200" dirty="0"/>
              <a:t>]</a:t>
            </a:r>
            <a:r>
              <a:rPr lang="de-DE" sz="1200" dirty="0" err="1"/>
              <a:t>acetat</a:t>
            </a:r>
            <a:r>
              <a:rPr lang="de-DE" sz="1200" dirty="0"/>
              <a:t>, Natrium-D-</a:t>
            </a:r>
            <a:r>
              <a:rPr lang="de-DE" sz="1200" dirty="0" err="1"/>
              <a:t>gluconat</a:t>
            </a:r>
            <a:r>
              <a:rPr lang="de-DE" sz="1200" dirty="0"/>
              <a:t>, </a:t>
            </a:r>
            <a:r>
              <a:rPr lang="de-DE" sz="1200" dirty="0" err="1"/>
              <a:t>Glycerol</a:t>
            </a:r>
            <a:r>
              <a:rPr lang="de-DE" sz="1200" dirty="0"/>
              <a:t> 85 %, Natriumchlorid, Natriumhydroxid, gereinigtes Wasser - Anwendungsgebiete: zur wiederholten, zeitlich begrenzten antiseptischen Behandlung von Schleimhaut und angrenzender Haut vor diagnostischen und operativen Maßnahmen - im </a:t>
            </a:r>
            <a:r>
              <a:rPr lang="de-DE" sz="1200" dirty="0" err="1"/>
              <a:t>Ano</a:t>
            </a:r>
            <a:r>
              <a:rPr lang="de-DE" sz="1200" dirty="0"/>
              <a:t>-Genitalbereich von Vagina, Vulva, Glans </a:t>
            </a:r>
            <a:r>
              <a:rPr lang="de-DE" sz="1200" dirty="0" err="1"/>
              <a:t>penis</a:t>
            </a:r>
            <a:r>
              <a:rPr lang="de-DE" sz="1200" dirty="0"/>
              <a:t>, auch vor Katheterisierung der Harnblase -  in der Mundhöhle. Zur zeitlich begrenzten unterstützenden Therapie bei Pilzerkrankungen der Haut zwischen den Zehen sowie zur unterstützenden antiseptischen Wundbehandlung. - Gegenanzeigen: </a:t>
            </a:r>
            <a:r>
              <a:rPr lang="de-DE" sz="1200" dirty="0" err="1"/>
              <a:t>octenisept</a:t>
            </a:r>
            <a:r>
              <a:rPr lang="de-DE" sz="1200" dirty="0"/>
              <a:t>® sollte nicht zu Spülungen in der Bauchhöhle (z.B. intraoperativ) und der Harnblase und nicht am Trommelfell angewendet werden. Überempfindlichkeit gegenüber den arzneilich wirksamen Bestandteilen oder einem der sonstigen Bestandteile. - Nebenwirkungen: Selten: Brennen, Rötung, Juckreiz und Wärmegefühl, sehr selten: Kontaktallergische Reaktionen, wie z.B. vorübergehende Rötung, nicht bekannt: nach Spülung tiefer Wunden mittels Spritze wurde über das Auftreten von persistierenden Ödemen, Erythemen und auch Gewebsnekrosen berichtet, die z.T. eine chirurgische Revision erforderten. Bei Spülungen in der Mundhöhle verursacht </a:t>
            </a:r>
            <a:r>
              <a:rPr lang="de-DE" sz="1200" dirty="0" err="1"/>
              <a:t>octenisept</a:t>
            </a:r>
            <a:r>
              <a:rPr lang="de-DE" sz="1200" dirty="0"/>
              <a:t>® vorübergehend einen bitteren Geschmack. - Warnhinweise und Vorsichtsmaßnahmen für die Anwendung: </a:t>
            </a:r>
            <a:r>
              <a:rPr lang="de-DE" sz="1200" dirty="0" err="1"/>
              <a:t>octenisept</a:t>
            </a:r>
            <a:r>
              <a:rPr lang="de-DE" sz="1200" dirty="0"/>
              <a:t>® nicht in größeren Mengen verschlucken oder in den Blutkreislauf, z.B. durch versehentliche Injektion, gelangen lassen. Die Anwendung von </a:t>
            </a:r>
            <a:r>
              <a:rPr lang="de-DE" sz="1200" dirty="0" err="1"/>
              <a:t>octenisept</a:t>
            </a:r>
            <a:r>
              <a:rPr lang="de-DE" sz="1200" dirty="0"/>
              <a:t>®  im Auge ist zu vermeiden. Bei versehentlichem Augenkontakt sofort mit viel Wasser spülen.</a:t>
            </a:r>
          </a:p>
          <a:p>
            <a:endParaRPr lang="de-DE" sz="1200" dirty="0"/>
          </a:p>
          <a:p>
            <a:r>
              <a:rPr lang="de-DE" sz="1200" b="1" dirty="0"/>
              <a:t>Um Gewebeschädigungen zu vermeiden, darf das Präparat nicht mittels Spritze in die Tiefe des  Gewebes eingebracht werden. Das Präparat ist nur zur oberflächlichen Anwendung bestimmt (Auftragen mittels Tupfer oder Aufsprühen).</a:t>
            </a:r>
          </a:p>
          <a:p>
            <a:endParaRPr lang="de-DE" sz="1200" dirty="0"/>
          </a:p>
          <a:p>
            <a:r>
              <a:rPr lang="de-DE" sz="1200" dirty="0"/>
              <a:t>Pharmazeutischer Unternehmer und Hersteller:  </a:t>
            </a:r>
            <a:r>
              <a:rPr lang="de-DE" sz="1200" dirty="0" smtClean="0"/>
              <a:t/>
            </a:r>
            <a:br>
              <a:rPr lang="de-DE" sz="1200" dirty="0" smtClean="0"/>
            </a:br>
            <a:r>
              <a:rPr lang="de-DE" sz="1200" dirty="0" err="1" smtClean="0"/>
              <a:t>Schülke</a:t>
            </a:r>
            <a:r>
              <a:rPr lang="de-DE" sz="1200" dirty="0" smtClean="0"/>
              <a:t> </a:t>
            </a:r>
            <a:r>
              <a:rPr lang="de-DE" sz="1200" dirty="0"/>
              <a:t>&amp; Mayr GmbH, D-22840 Norderstedt, Tel. +49 40 52100-0, info@schuelke.com</a:t>
            </a:r>
          </a:p>
          <a:p>
            <a:endParaRPr lang="de-DE" sz="1200" dirty="0"/>
          </a:p>
          <a:p>
            <a:endParaRPr lang="de-DE" sz="1200" dirty="0"/>
          </a:p>
        </p:txBody>
      </p:sp>
      <p:sp>
        <p:nvSpPr>
          <p:cNvPr id="4" name="Rechteck 3"/>
          <p:cNvSpPr/>
          <p:nvPr/>
        </p:nvSpPr>
        <p:spPr bwMode="auto">
          <a:xfrm>
            <a:off x="395537" y="5157192"/>
            <a:ext cx="8424936" cy="648072"/>
          </a:xfrm>
          <a:prstGeom prst="rect">
            <a:avLst/>
          </a:prstGeom>
          <a:no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20000"/>
              </a:spcAft>
              <a:buClr>
                <a:schemeClr val="accent1"/>
              </a:buClr>
              <a:buSzTx/>
              <a:buFont typeface="Arial" charset="0"/>
              <a:buNone/>
              <a:tabLst/>
            </a:pPr>
            <a:endParaRPr kumimoji="0" lang="de-DE" sz="16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551851888"/>
      </p:ext>
    </p:extLst>
  </p:cSld>
  <p:clrMapOvr>
    <a:masterClrMapping/>
  </p:clrMapOvr>
</p:sld>
</file>

<file path=ppt/theme/theme1.xml><?xml version="1.0" encoding="utf-8"?>
<a:theme xmlns:a="http://schemas.openxmlformats.org/drawingml/2006/main" name="schuelke">
  <a:themeElements>
    <a:clrScheme name="schuelke + 1">
      <a:dk1>
        <a:srgbClr val="000000"/>
      </a:dk1>
      <a:lt1>
        <a:srgbClr val="FFFFFF"/>
      </a:lt1>
      <a:dk2>
        <a:srgbClr val="E5F1FA"/>
      </a:dk2>
      <a:lt2>
        <a:srgbClr val="AFAFAF"/>
      </a:lt2>
      <a:accent1>
        <a:srgbClr val="0076CC"/>
      </a:accent1>
      <a:accent2>
        <a:srgbClr val="3391D6"/>
      </a:accent2>
      <a:accent3>
        <a:srgbClr val="FFFFFF"/>
      </a:accent3>
      <a:accent4>
        <a:srgbClr val="000000"/>
      </a:accent4>
      <a:accent5>
        <a:srgbClr val="AABDE2"/>
      </a:accent5>
      <a:accent6>
        <a:srgbClr val="2D83C2"/>
      </a:accent6>
      <a:hlink>
        <a:srgbClr val="7FBAE5"/>
      </a:hlink>
      <a:folHlink>
        <a:srgbClr val="CCE4F5"/>
      </a:folHlink>
    </a:clrScheme>
    <a:fontScheme name="schuelke +">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20000"/>
          </a:spcAft>
          <a:buClr>
            <a:schemeClr val="accent1"/>
          </a:buClr>
          <a:buSzTx/>
          <a:buFont typeface="Arial" charset="0"/>
          <a:buNone/>
          <a:tabLst/>
          <a:defRPr kumimoji="0" lang="de-DE" alt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20000"/>
          </a:spcAft>
          <a:buClr>
            <a:schemeClr val="accent1"/>
          </a:buClr>
          <a:buSzTx/>
          <a:buFont typeface="Arial" charset="0"/>
          <a:buNone/>
          <a:tabLst/>
          <a:defRPr kumimoji="0" lang="de-DE" altLang="en-US" sz="1600" b="0" i="0" u="none" strike="noStrike" cap="none" normalizeH="0" baseline="0" smtClean="0">
            <a:ln>
              <a:noFill/>
            </a:ln>
            <a:solidFill>
              <a:schemeClr val="tx1"/>
            </a:solidFill>
            <a:effectLst/>
            <a:latin typeface="Arial" charset="0"/>
          </a:defRPr>
        </a:defPPr>
      </a:lstStyle>
    </a:lnDef>
  </a:objectDefaults>
  <a:extraClrSchemeLst>
    <a:extraClrScheme>
      <a:clrScheme name="schuelke + 1">
        <a:dk1>
          <a:srgbClr val="000000"/>
        </a:dk1>
        <a:lt1>
          <a:srgbClr val="FFFFFF"/>
        </a:lt1>
        <a:dk2>
          <a:srgbClr val="E5F1FA"/>
        </a:dk2>
        <a:lt2>
          <a:srgbClr val="AFAFAF"/>
        </a:lt2>
        <a:accent1>
          <a:srgbClr val="0076CC"/>
        </a:accent1>
        <a:accent2>
          <a:srgbClr val="3391D6"/>
        </a:accent2>
        <a:accent3>
          <a:srgbClr val="FFFFFF"/>
        </a:accent3>
        <a:accent4>
          <a:srgbClr val="000000"/>
        </a:accent4>
        <a:accent5>
          <a:srgbClr val="AABDE2"/>
        </a:accent5>
        <a:accent6>
          <a:srgbClr val="2D83C2"/>
        </a:accent6>
        <a:hlink>
          <a:srgbClr val="7FBAE5"/>
        </a:hlink>
        <a:folHlink>
          <a:srgbClr val="CCE4F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werpntPräsentation.pptx [Schreibgeschützt]" id="{2760EB3A-FAC0-48F2-B015-C5FDDAA917C6}" vid="{E12AADF7-DAB1-49CA-8A45-8CDD2DA04B03}"/>
    </a:ext>
  </a:extLst>
</a:theme>
</file>

<file path=ppt/theme/theme2.xml><?xml version="1.0" encoding="utf-8"?>
<a:theme xmlns:a="http://schemas.openxmlformats.org/drawingml/2006/main" name="Larissa">
  <a:themeElements>
    <a:clrScheme name="">
      <a:dk1>
        <a:srgbClr val="000000"/>
      </a:dk1>
      <a:lt1>
        <a:srgbClr val="FFFFFF"/>
      </a:lt1>
      <a:dk2>
        <a:srgbClr val="E5F1FA"/>
      </a:dk2>
      <a:lt2>
        <a:srgbClr val="AFAFAF"/>
      </a:lt2>
      <a:accent1>
        <a:srgbClr val="0076CC"/>
      </a:accent1>
      <a:accent2>
        <a:srgbClr val="3391D6"/>
      </a:accent2>
      <a:accent3>
        <a:srgbClr val="FFFFFF"/>
      </a:accent3>
      <a:accent4>
        <a:srgbClr val="000000"/>
      </a:accent4>
      <a:accent5>
        <a:srgbClr val="AABDE2"/>
      </a:accent5>
      <a:accent6>
        <a:srgbClr val="2D83C2"/>
      </a:accent6>
      <a:hlink>
        <a:srgbClr val="7FBAE5"/>
      </a:hlink>
      <a:folHlink>
        <a:srgbClr val="CCE4F5"/>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742</Words>
  <Application>Microsoft Office PowerPoint</Application>
  <PresentationFormat>Bildschirmpräsentation (4:3)</PresentationFormat>
  <Paragraphs>45</Paragraphs>
  <Slides>8</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Wingdings</vt:lpstr>
      <vt:lpstr>Wingdings 2</vt:lpstr>
      <vt:lpstr>schuelke</vt:lpstr>
      <vt:lpstr>Wundreinigung und Antisepsis</vt:lpstr>
      <vt:lpstr>Wundreinigung vs. Antisepsis</vt:lpstr>
      <vt:lpstr>Begriffsklärung</vt:lpstr>
      <vt:lpstr>Anwendungshinweise Wundspüllösungen</vt:lpstr>
      <vt:lpstr>Anwendungshinweise Antiseptika</vt:lpstr>
      <vt:lpstr>Lenas Geschichte</vt:lpstr>
      <vt:lpstr>Disclaimer &amp; Kontakt</vt:lpstr>
      <vt:lpstr>Pflichttexte zu zugelassenen Arzneimitteln gem. § 4 HWG</vt:lpstr>
    </vt:vector>
  </TitlesOfParts>
  <Company>Schülke &amp; Mayr GmbH/VitalAire GmbH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Thema</dc:subject>
  <dc:creator>CONRADS, Carola</dc:creator>
  <cp:lastModifiedBy>CONRADS, Carola</cp:lastModifiedBy>
  <cp:revision>19</cp:revision>
  <cp:lastPrinted>2017-01-18T15:03:58Z</cp:lastPrinted>
  <dcterms:created xsi:type="dcterms:W3CDTF">2017-12-29T13:58:33Z</dcterms:created>
  <dcterms:modified xsi:type="dcterms:W3CDTF">2018-02-06T13:49:55Z</dcterms:modified>
</cp:coreProperties>
</file>